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 id="2147483960" r:id="rId2"/>
  </p:sldMasterIdLst>
  <p:notesMasterIdLst>
    <p:notesMasterId r:id="rId19"/>
  </p:notesMasterIdLst>
  <p:sldIdLst>
    <p:sldId id="256" r:id="rId3"/>
    <p:sldId id="257" r:id="rId4"/>
    <p:sldId id="264" r:id="rId5"/>
    <p:sldId id="265" r:id="rId6"/>
    <p:sldId id="266" r:id="rId7"/>
    <p:sldId id="267" r:id="rId8"/>
    <p:sldId id="268" r:id="rId9"/>
    <p:sldId id="269" r:id="rId10"/>
    <p:sldId id="270" r:id="rId11"/>
    <p:sldId id="259" r:id="rId12"/>
    <p:sldId id="260" r:id="rId13"/>
    <p:sldId id="262" r:id="rId14"/>
    <p:sldId id="271" r:id="rId15"/>
    <p:sldId id="261" r:id="rId16"/>
    <p:sldId id="258" r:id="rId17"/>
    <p:sldId id="272"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457" autoAdjust="0"/>
  </p:normalViewPr>
  <p:slideViewPr>
    <p:cSldViewPr>
      <p:cViewPr varScale="1">
        <p:scale>
          <a:sx n="89" d="100"/>
          <a:sy n="89" d="100"/>
        </p:scale>
        <p:origin x="-227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840" cy="464820"/>
          </a:xfrm>
          <a:prstGeom prst="rect">
            <a:avLst/>
          </a:prstGeom>
        </p:spPr>
        <p:txBody>
          <a:bodyPr vert="horz" lIns="93136" tIns="46567" rIns="93136" bIns="46567" rtlCol="0"/>
          <a:lstStyle>
            <a:lvl1pPr algn="l">
              <a:defRPr sz="1200"/>
            </a:lvl1pPr>
          </a:lstStyle>
          <a:p>
            <a:endParaRPr lang="en-US"/>
          </a:p>
        </p:txBody>
      </p:sp>
      <p:sp>
        <p:nvSpPr>
          <p:cNvPr id="3" name="Date Placeholder 2"/>
          <p:cNvSpPr>
            <a:spLocks noGrp="1"/>
          </p:cNvSpPr>
          <p:nvPr>
            <p:ph type="dt" idx="1"/>
          </p:nvPr>
        </p:nvSpPr>
        <p:spPr>
          <a:xfrm>
            <a:off x="3970941" y="0"/>
            <a:ext cx="3037840" cy="464820"/>
          </a:xfrm>
          <a:prstGeom prst="rect">
            <a:avLst/>
          </a:prstGeom>
        </p:spPr>
        <p:txBody>
          <a:bodyPr vert="horz" lIns="93136" tIns="46567" rIns="93136" bIns="46567" rtlCol="0"/>
          <a:lstStyle>
            <a:lvl1pPr algn="r">
              <a:defRPr sz="1200"/>
            </a:lvl1pPr>
          </a:lstStyle>
          <a:p>
            <a:fld id="{055FAEF6-1BB0-4B95-9F07-FAD019428DD6}" type="datetimeFigureOut">
              <a:rPr lang="en-US" smtClean="0"/>
              <a:t>5/18/2015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36" tIns="46567" rIns="93136" bIns="46567"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36" tIns="46567" rIns="93136" bIns="4656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8829966"/>
            <a:ext cx="3037840" cy="464820"/>
          </a:xfrm>
          <a:prstGeom prst="rect">
            <a:avLst/>
          </a:prstGeom>
        </p:spPr>
        <p:txBody>
          <a:bodyPr vert="horz" lIns="93136" tIns="46567" rIns="93136" bIns="46567" rtlCol="0" anchor="b"/>
          <a:lstStyle>
            <a:lvl1pPr algn="l">
              <a:defRPr sz="1200"/>
            </a:lvl1pPr>
          </a:lstStyle>
          <a:p>
            <a:endParaRPr lang="en-US"/>
          </a:p>
        </p:txBody>
      </p:sp>
      <p:sp>
        <p:nvSpPr>
          <p:cNvPr id="7" name="Slide Number Placeholder 6"/>
          <p:cNvSpPr>
            <a:spLocks noGrp="1"/>
          </p:cNvSpPr>
          <p:nvPr>
            <p:ph type="sldNum" sz="quarter" idx="5"/>
          </p:nvPr>
        </p:nvSpPr>
        <p:spPr>
          <a:xfrm>
            <a:off x="3970941" y="8829966"/>
            <a:ext cx="3037840" cy="464820"/>
          </a:xfrm>
          <a:prstGeom prst="rect">
            <a:avLst/>
          </a:prstGeom>
        </p:spPr>
        <p:txBody>
          <a:bodyPr vert="horz" lIns="93136" tIns="46567" rIns="93136" bIns="46567" rtlCol="0" anchor="b"/>
          <a:lstStyle>
            <a:lvl1pPr algn="r">
              <a:defRPr sz="1200"/>
            </a:lvl1pPr>
          </a:lstStyle>
          <a:p>
            <a:fld id="{A0CC46EB-9FAB-4C1A-B633-314F35016300}" type="slidenum">
              <a:rPr lang="en-US" smtClean="0"/>
              <a:t>‹#›</a:t>
            </a:fld>
            <a:endParaRPr lang="en-US"/>
          </a:p>
        </p:txBody>
      </p:sp>
    </p:spTree>
    <p:extLst>
      <p:ext uri="{BB962C8B-B14F-4D97-AF65-F5344CB8AC3E}">
        <p14:creationId xmlns:p14="http://schemas.microsoft.com/office/powerpoint/2010/main" val="1993374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Hello, and welcome to Binghamton University, we are so happy to have you here.  I am Nancy </a:t>
            </a:r>
            <a:r>
              <a:rPr lang="en-US" dirty="0" err="1"/>
              <a:t>Abashian</a:t>
            </a:r>
            <a:r>
              <a:rPr lang="en-US" dirty="0"/>
              <a:t>, Head or Reader Services and this my colleague, Jill Dixon, Director of Public Services.  Together, we are going to explore with you two leadership frameworks, how to use them and how to identify ways in which your style can be put to work within your organization.  </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a:t>
            </a:fld>
            <a:endParaRPr lang="en-US"/>
          </a:p>
        </p:txBody>
      </p:sp>
    </p:spTree>
    <p:extLst>
      <p:ext uri="{BB962C8B-B14F-4D97-AF65-F5344CB8AC3E}">
        <p14:creationId xmlns:p14="http://schemas.microsoft.com/office/powerpoint/2010/main" val="3758694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In the essence of time, I am going to very briefly describe to you the framework of Primal Leadership, a framework that I was introduced to while researching the concept of Emotional Intelligence.  Daniel Goleman introduced us to the idea of Emotional Intelligence and followed up by applying it to this leadership style with Richard </a:t>
            </a:r>
            <a:r>
              <a:rPr lang="en-US" dirty="0" err="1"/>
              <a:t>Boyatzis</a:t>
            </a:r>
            <a:r>
              <a:rPr lang="en-US" dirty="0"/>
              <a:t> and Annie McKee.</a:t>
            </a:r>
          </a:p>
          <a:p>
            <a:pPr rtl="0"/>
            <a:endParaRPr lang="en-US" b="0" dirty="0" smtClean="0">
              <a:effectLst/>
            </a:endParaRPr>
          </a:p>
          <a:p>
            <a:pPr rtl="0"/>
            <a:r>
              <a:rPr lang="en-US" i="1" dirty="0"/>
              <a:t>Who here has not heard of Emotional Intelligence or EQ?</a:t>
            </a:r>
            <a:endParaRPr lang="en-US" b="0" dirty="0" smtClean="0">
              <a:effectLst/>
            </a:endParaRPr>
          </a:p>
          <a:p>
            <a:pPr rtl="0"/>
            <a:r>
              <a:rPr lang="en-US" i="1" dirty="0"/>
              <a:t>Does anyone want to take a stab at defining EQ?</a:t>
            </a:r>
            <a:endParaRPr lang="en-US" b="0" dirty="0" smtClean="0">
              <a:effectLst/>
            </a:endParaRPr>
          </a:p>
          <a:p>
            <a:pPr rtl="0"/>
            <a:r>
              <a:rPr lang="en-US" b="0" dirty="0" smtClean="0">
                <a:effectLst/>
              </a:rPr>
              <a:t/>
            </a:r>
            <a:br>
              <a:rPr lang="en-US" b="0" dirty="0" smtClean="0">
                <a:effectLst/>
              </a:rPr>
            </a:br>
            <a:r>
              <a:rPr lang="en-US" u="sng" dirty="0"/>
              <a:t>Emotional intelligence i</a:t>
            </a:r>
            <a:r>
              <a:rPr lang="en-US" dirty="0"/>
              <a:t>s the ability to recognize one’s own and other’s emotions, and use emotional information to guide thinking and behavior.</a:t>
            </a:r>
            <a:endParaRPr lang="en-US" b="0" dirty="0" smtClean="0">
              <a:effectLst/>
            </a:endParaRPr>
          </a:p>
          <a:p>
            <a:pPr rtl="0"/>
            <a:r>
              <a:rPr lang="en-US" b="0" dirty="0" smtClean="0">
                <a:effectLst/>
              </a:rPr>
              <a:t/>
            </a:r>
            <a:br>
              <a:rPr lang="en-US" b="0" dirty="0" smtClean="0">
                <a:effectLst/>
              </a:rPr>
            </a:br>
            <a:r>
              <a:rPr lang="en-US" dirty="0"/>
              <a:t>Primal leadership is effective because it capitalizes on instinctively understanding oneself, one’s relationship one’s environment.  In turn this drives the emotions of those they lead in the intended direction.  </a:t>
            </a:r>
            <a:endParaRPr lang="en-US" b="0" dirty="0" smtClean="0">
              <a:effectLst/>
            </a:endParaRPr>
          </a:p>
          <a:p>
            <a:pPr rtl="0"/>
            <a:r>
              <a:rPr lang="en-US" b="0" dirty="0" smtClean="0">
                <a:effectLst/>
              </a:rPr>
              <a:t/>
            </a:r>
            <a:br>
              <a:rPr lang="en-US" b="0" dirty="0" smtClean="0">
                <a:effectLst/>
              </a:rPr>
            </a:br>
            <a:r>
              <a:rPr lang="en-US" dirty="0"/>
              <a:t>It’s that instinctive gut reaction, or feeling that we know of as </a:t>
            </a:r>
            <a:r>
              <a:rPr lang="en-US" u="sng" dirty="0"/>
              <a:t>Resonance.</a:t>
            </a:r>
            <a:r>
              <a:rPr lang="en-US" dirty="0"/>
              <a:t>  We hone the skill of resonance, or instinctiveness by better understanding ourselves (</a:t>
            </a:r>
            <a:r>
              <a:rPr lang="en-US" u="sng" dirty="0"/>
              <a:t>Self Awareness</a:t>
            </a:r>
            <a:r>
              <a:rPr lang="en-US" dirty="0"/>
              <a:t>), by implementing discipline through </a:t>
            </a:r>
            <a:r>
              <a:rPr lang="en-US" u="sng" dirty="0"/>
              <a:t>self-management, </a:t>
            </a:r>
            <a:r>
              <a:rPr lang="en-US" dirty="0"/>
              <a:t>by interpreting and appropriately organizing information about our environment-a process of </a:t>
            </a:r>
            <a:r>
              <a:rPr lang="en-US" u="sng" dirty="0"/>
              <a:t>Social Awareness.</a:t>
            </a:r>
            <a:r>
              <a:rPr lang="en-US" dirty="0"/>
              <a:t>  Through close examination of ourselves and our environments we can being to </a:t>
            </a:r>
            <a:r>
              <a:rPr lang="en-US" u="sng" dirty="0"/>
              <a:t>manage our relationships</a:t>
            </a:r>
            <a:r>
              <a:rPr lang="en-US" dirty="0"/>
              <a:t>-these are all critical and necessary steps to take toward developing an instinctual ability to learn and lead.</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10</a:t>
            </a:fld>
            <a:endParaRPr lang="en-US"/>
          </a:p>
        </p:txBody>
      </p:sp>
    </p:spTree>
    <p:extLst>
      <p:ext uri="{BB962C8B-B14F-4D97-AF65-F5344CB8AC3E}">
        <p14:creationId xmlns:p14="http://schemas.microsoft.com/office/powerpoint/2010/main" val="73634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Let’s look then, at the qualities that are most useful when implementing primal leadership strategies.  If you look closely the </a:t>
            </a:r>
            <a:r>
              <a:rPr lang="en-US" dirty="0" err="1"/>
              <a:t>the</a:t>
            </a:r>
            <a:r>
              <a:rPr lang="en-US" dirty="0"/>
              <a:t> a la carte menu you have, and the styles that most closely reflect who you think you are, they more than likely fit within this broader framework.  Hopefully you have at least one style from the a la carte list that loosely fits within each of these broader concepts:</a:t>
            </a:r>
            <a:endParaRPr lang="en-US" b="0" dirty="0" smtClean="0">
              <a:effectLst/>
            </a:endParaRPr>
          </a:p>
          <a:p>
            <a:pPr rtl="0"/>
            <a:r>
              <a:rPr lang="en-US" b="0" dirty="0" smtClean="0">
                <a:effectLst/>
              </a:rPr>
              <a:t/>
            </a:r>
            <a:br>
              <a:rPr lang="en-US" b="0" dirty="0" smtClean="0">
                <a:effectLst/>
              </a:rPr>
            </a:br>
            <a:r>
              <a:rPr lang="en-US" b="1" dirty="0"/>
              <a:t>Visionary-</a:t>
            </a:r>
            <a:r>
              <a:rPr lang="en-US" dirty="0"/>
              <a:t>A positive trait that is most appropriate when change is imminent and requires a new vision or when a clear direction is needed.</a:t>
            </a:r>
            <a:endParaRPr lang="en-US" b="0" dirty="0" smtClean="0">
              <a:effectLst/>
            </a:endParaRPr>
          </a:p>
          <a:p>
            <a:pPr rtl="0"/>
            <a:r>
              <a:rPr lang="en-US" b="1" dirty="0"/>
              <a:t>Coaching-</a:t>
            </a:r>
            <a:r>
              <a:rPr lang="en-US" dirty="0"/>
              <a:t>A highly positive trait that is required for improving employee performance by building on long term capabilities.</a:t>
            </a:r>
            <a:endParaRPr lang="en-US" b="0" dirty="0" smtClean="0">
              <a:effectLst/>
            </a:endParaRPr>
          </a:p>
          <a:p>
            <a:pPr rtl="0"/>
            <a:r>
              <a:rPr lang="en-US" b="1" dirty="0" err="1"/>
              <a:t>Affiliative</a:t>
            </a:r>
            <a:r>
              <a:rPr lang="en-US" b="1" dirty="0"/>
              <a:t>-</a:t>
            </a:r>
            <a:r>
              <a:rPr lang="en-US" dirty="0"/>
              <a:t>A positive trait that creates harmony among people.  It heals rifts in teams, motivates during stressful times and is used to strengthen connections.</a:t>
            </a:r>
            <a:endParaRPr lang="en-US" b="0" dirty="0" smtClean="0">
              <a:effectLst/>
            </a:endParaRPr>
          </a:p>
          <a:p>
            <a:pPr rtl="0"/>
            <a:r>
              <a:rPr lang="en-US" b="1" dirty="0"/>
              <a:t>Democratic-</a:t>
            </a:r>
            <a:r>
              <a:rPr lang="en-US" dirty="0"/>
              <a:t>Also</a:t>
            </a:r>
            <a:r>
              <a:rPr lang="en-US" b="1" dirty="0"/>
              <a:t> </a:t>
            </a:r>
            <a:r>
              <a:rPr lang="en-US" dirty="0"/>
              <a:t>positive, it values people’s input and gets commitment through participation.  Appropriately used to build buy-in or consensus.</a:t>
            </a:r>
            <a:endParaRPr lang="en-US" b="0" dirty="0" smtClean="0">
              <a:effectLst/>
            </a:endParaRPr>
          </a:p>
          <a:p>
            <a:pPr rtl="0"/>
            <a:r>
              <a:rPr lang="en-US" b="1" dirty="0"/>
              <a:t>Pacesetting</a:t>
            </a:r>
            <a:r>
              <a:rPr lang="en-US" dirty="0"/>
              <a:t>-It’s effective for meeting challenging and exciting goals, but must be used with caution.  It is frequently poorly executed and therefore outcomes can be highly negative.</a:t>
            </a:r>
            <a:endParaRPr lang="en-US" b="0" dirty="0" smtClean="0">
              <a:effectLst/>
            </a:endParaRPr>
          </a:p>
          <a:p>
            <a:pPr rtl="0"/>
            <a:r>
              <a:rPr lang="en-US" b="1" dirty="0"/>
              <a:t>Commanding-</a:t>
            </a:r>
            <a:r>
              <a:rPr lang="en-US" dirty="0"/>
              <a:t>Also highly misused, can result in negative outcomes. However, used with caution can sooth fears by giving clear direction in an emergency.</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11</a:t>
            </a:fld>
            <a:endParaRPr lang="en-US"/>
          </a:p>
        </p:txBody>
      </p:sp>
    </p:spTree>
    <p:extLst>
      <p:ext uri="{BB962C8B-B14F-4D97-AF65-F5344CB8AC3E}">
        <p14:creationId xmlns:p14="http://schemas.microsoft.com/office/powerpoint/2010/main" val="429147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Can you identify your style?  Or your strengths?  Is something feeling right, or really wrong?  Hopefully your instincts have kicked in and you can identify with one or more of the characteristics represented in the Primal Leadership repertoire.  Of equal importance is whether or not you can identify your work environment’s overall climate.   Take a close look, is your style resonant or dissonant with your environment?  How might being off balance with your environment affect performance?-In a nutshell, when people are put off balance by their leader, they perform poorly.  What can you do to align yourself and achieve resonance within your environment?  Start with your self awareness-the number one component to increasing your Emotional Intelligence, then identify a leadership framework that helps you to organize your strategies for successful leadership.  Try a few frameworks on for size. Maybe it’s the Four Frames, maybe it’s Primal-maybe it is something else you’ve found that makes sense to you.  Experiment and examine your outcomes.  </a:t>
            </a:r>
            <a:endParaRPr lang="en-US" b="0" dirty="0" smtClean="0">
              <a:effectLst/>
            </a:endParaRPr>
          </a:p>
          <a:p>
            <a:pPr rtl="0"/>
            <a:r>
              <a:rPr lang="en-US" b="0" dirty="0" smtClean="0">
                <a:effectLst/>
              </a:rPr>
              <a:t/>
            </a:r>
            <a:br>
              <a:rPr lang="en-US" b="0" dirty="0" smtClean="0">
                <a:effectLst/>
              </a:rPr>
            </a:br>
            <a:r>
              <a:rPr lang="en-US" dirty="0"/>
              <a:t>Look for opportunities to generate excitement, optimism, and passion as well as opportunities to cultivate an atmosphere of cooperation and trust.  Use your new found self-awareness, self-management, social awareness, and relationship management to gauge your resonance or dissonance within your organization.</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12</a:t>
            </a:fld>
            <a:endParaRPr lang="en-US"/>
          </a:p>
        </p:txBody>
      </p:sp>
    </p:spTree>
    <p:extLst>
      <p:ext uri="{BB962C8B-B14F-4D97-AF65-F5344CB8AC3E}">
        <p14:creationId xmlns:p14="http://schemas.microsoft.com/office/powerpoint/2010/main" val="384409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As I just mentioned, frameworks like the two we have discussed are only two of an endless array to choose from.  Do a little research and you’re sure to find one that works for you.  In general the frameworks fit within just a few theories.  Knowing these can help you decide where to begin.</a:t>
            </a:r>
            <a:endParaRPr lang="en-US" b="0" dirty="0" smtClean="0">
              <a:effectLst/>
            </a:endParaRPr>
          </a:p>
          <a:p>
            <a:pPr rtl="0"/>
            <a:r>
              <a:rPr lang="en-US" b="0" dirty="0" smtClean="0">
                <a:effectLst/>
              </a:rPr>
              <a:t/>
            </a:r>
            <a:br>
              <a:rPr lang="en-US" b="0" dirty="0" smtClean="0">
                <a:effectLst/>
              </a:rPr>
            </a:br>
            <a:r>
              <a:rPr lang="en-US" dirty="0"/>
              <a:t>Leadership theories tend to be: Transformational, Situational, Organizational, Transactional or Behavior in nature.  </a:t>
            </a:r>
            <a:endParaRPr lang="en-US" b="0" dirty="0" smtClean="0">
              <a:effectLst/>
            </a:endParaRPr>
          </a:p>
          <a:p>
            <a:pPr rtl="0"/>
            <a:r>
              <a:rPr lang="en-US" b="0" dirty="0" smtClean="0">
                <a:effectLst/>
              </a:rPr>
              <a:t/>
            </a:r>
            <a:br>
              <a:rPr lang="en-US" b="0" dirty="0" smtClean="0">
                <a:effectLst/>
              </a:rPr>
            </a:br>
            <a:r>
              <a:rPr lang="en-US" dirty="0"/>
              <a:t>In </a:t>
            </a:r>
            <a:r>
              <a:rPr lang="en-US" b="1" dirty="0"/>
              <a:t>Transformational leadership t</a:t>
            </a:r>
            <a:r>
              <a:rPr lang="en-US" dirty="0"/>
              <a:t>he leader is charged with identifying the needed change, creating a vision to guide the change through inspiration, and executing the change in tandem with committed members of the group.</a:t>
            </a:r>
            <a:endParaRPr lang="en-US" b="0" dirty="0" smtClean="0">
              <a:effectLst/>
            </a:endParaRPr>
          </a:p>
          <a:p>
            <a:pPr rtl="0"/>
            <a:r>
              <a:rPr lang="en-US" b="0" dirty="0" smtClean="0">
                <a:effectLst/>
              </a:rPr>
              <a:t/>
            </a:r>
            <a:br>
              <a:rPr lang="en-US" b="0" dirty="0" smtClean="0">
                <a:effectLst/>
              </a:rPr>
            </a:br>
            <a:r>
              <a:rPr lang="en-US" dirty="0"/>
              <a:t>The fundamental underpinning of the </a:t>
            </a:r>
            <a:r>
              <a:rPr lang="en-US" b="1" dirty="0"/>
              <a:t>situational leadership</a:t>
            </a:r>
            <a:r>
              <a:rPr lang="en-US" dirty="0"/>
              <a:t> theory is that there is no single "best" style of leadership. Effective leadership is task-relevant, and the most successful leaders are those who adapt their leadership style to the maturity or capacity of the individual or group they are attempting to lead or influence. </a:t>
            </a:r>
            <a:endParaRPr lang="en-US" b="0" dirty="0" smtClean="0">
              <a:effectLst/>
            </a:endParaRPr>
          </a:p>
          <a:p>
            <a:pPr rtl="0"/>
            <a:r>
              <a:rPr lang="en-US" b="0" dirty="0" smtClean="0">
                <a:effectLst/>
              </a:rPr>
              <a:t/>
            </a:r>
            <a:br>
              <a:rPr lang="en-US" b="0" dirty="0" smtClean="0">
                <a:effectLst/>
              </a:rPr>
            </a:br>
            <a:r>
              <a:rPr lang="en-US" dirty="0"/>
              <a:t>In </a:t>
            </a:r>
            <a:r>
              <a:rPr lang="en-US" b="1" dirty="0"/>
              <a:t>Organizational Leadership</a:t>
            </a:r>
            <a:r>
              <a:rPr lang="en-US" dirty="0"/>
              <a:t> leaders must perform five primary functions: monitor the environment, organize subordinate activities, train and coach subordinates, motivate followers, and participate in the group's work.</a:t>
            </a:r>
            <a:endParaRPr lang="en-US" b="0" dirty="0" smtClean="0">
              <a:effectLst/>
            </a:endParaRPr>
          </a:p>
          <a:p>
            <a:pPr rtl="0"/>
            <a:r>
              <a:rPr lang="en-US" b="0" dirty="0" smtClean="0">
                <a:effectLst/>
              </a:rPr>
              <a:t/>
            </a:r>
            <a:br>
              <a:rPr lang="en-US" b="0" dirty="0" smtClean="0">
                <a:effectLst/>
              </a:rPr>
            </a:br>
            <a:r>
              <a:rPr lang="en-US" b="1" dirty="0"/>
              <a:t>Transactional leadership </a:t>
            </a:r>
            <a:r>
              <a:rPr lang="en-US" dirty="0"/>
              <a:t>arises from an individual's ability to reward or punish subordinates based on their performance. Leaders must be given a goal, must possess the ability to train and evaluate subordinate's performance towards that goal and must be given the authority to reward subordinates when goals are met.</a:t>
            </a:r>
            <a:endParaRPr lang="en-US" b="0" dirty="0" smtClean="0">
              <a:effectLst/>
            </a:endParaRPr>
          </a:p>
          <a:p>
            <a:pPr rtl="0"/>
            <a:r>
              <a:rPr lang="en-US" b="0" dirty="0" smtClean="0">
                <a:effectLst/>
              </a:rPr>
              <a:t/>
            </a:r>
            <a:br>
              <a:rPr lang="en-US" b="0" dirty="0" smtClean="0">
                <a:effectLst/>
              </a:rPr>
            </a:br>
            <a:r>
              <a:rPr lang="en-US" b="1" dirty="0"/>
              <a:t>Behavior Leadership</a:t>
            </a:r>
            <a:r>
              <a:rPr lang="en-US" dirty="0"/>
              <a:t>-Successful leadership is based in definable, learnable behavior</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13</a:t>
            </a:fld>
            <a:endParaRPr lang="en-US"/>
          </a:p>
        </p:txBody>
      </p:sp>
    </p:spTree>
    <p:extLst>
      <p:ext uri="{BB962C8B-B14F-4D97-AF65-F5344CB8AC3E}">
        <p14:creationId xmlns:p14="http://schemas.microsoft.com/office/powerpoint/2010/main" val="319870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Okay, so you’ve chosen a few adjectives from a list, a few things that seem to define you where you are at right now.  But is that it?  Isn’t there more?  Is it enough?  Or do you have an idea of who you want to become?  Do you have a vision?  Take some time to define your ideal self, or who it is you want to become.  Following that take an inventory-what are your perceived strengths and gaps?  Ask a trusted advisor to evaluate your answers, be prepared to hear about how you might be perceived.  Then think:  how can I build on my strengths, how can I use them to face the current challenges in my workplace?  Where can I close the gaps on my weaknesses?  What resources do I have available to me to close those gaps?  </a:t>
            </a:r>
            <a:endParaRPr lang="en-US" b="0" dirty="0" smtClean="0">
              <a:effectLst/>
            </a:endParaRPr>
          </a:p>
          <a:p>
            <a:pPr rtl="0"/>
            <a:r>
              <a:rPr lang="en-US" b="0" dirty="0" smtClean="0">
                <a:effectLst/>
              </a:rPr>
              <a:t/>
            </a:r>
            <a:br>
              <a:rPr lang="en-US" b="0" dirty="0" smtClean="0">
                <a:effectLst/>
              </a:rPr>
            </a:br>
            <a:r>
              <a:rPr lang="en-US" dirty="0"/>
              <a:t>Here’s where the rubber meets the road:  in order to make any change stick you have to have a plan and put it into practice.  You have to practice and adjust, practice and adjust.  Practice, as they say makes permanent.  Leadership is deliberate and requires preparation</a:t>
            </a:r>
            <a:endParaRPr lang="en-US" b="0" dirty="0" smtClean="0">
              <a:effectLst/>
            </a:endParaRPr>
          </a:p>
          <a:p>
            <a:pPr rtl="0"/>
            <a:r>
              <a:rPr lang="en-US" b="0" dirty="0" smtClean="0">
                <a:effectLst/>
              </a:rPr>
              <a:t/>
            </a:r>
            <a:br>
              <a:rPr lang="en-US" b="0" dirty="0" smtClean="0">
                <a:effectLst/>
              </a:rPr>
            </a:br>
            <a:r>
              <a:rPr lang="en-US" dirty="0"/>
              <a:t>Finally, find a mentor, or that trusted advisor to provide you feedback on the actions you are taking.  Do they see a change in your approach to leadership or even to the problems you are facing or, do they think you can do more-what do they suggest?</a:t>
            </a:r>
            <a:endParaRPr lang="en-US" b="0" dirty="0" smtClean="0">
              <a:effectLst/>
            </a:endParaRPr>
          </a:p>
          <a:p>
            <a:pPr rtl="0"/>
            <a:r>
              <a:rPr lang="en-US" b="0" dirty="0" smtClean="0">
                <a:effectLst/>
              </a:rPr>
              <a:t/>
            </a:r>
            <a:br>
              <a:rPr lang="en-US" b="0" dirty="0" smtClean="0">
                <a:effectLst/>
              </a:rPr>
            </a:br>
            <a:r>
              <a:rPr lang="en-US" dirty="0"/>
              <a:t>Also, never forget to continue on with professional development in order to support and buttress your evolution in leadership. Becoming an expert in leadership is a persistent endeavor.</a:t>
            </a:r>
            <a:endParaRPr lang="en-US" b="0" dirty="0" smtClean="0">
              <a:effectLst/>
            </a:endParaRPr>
          </a:p>
          <a:p>
            <a:r>
              <a:rPr lang="en-US" b="0" dirty="0" smtClean="0">
                <a:effectLst/>
              </a:rPr>
              <a:t/>
            </a:r>
            <a:br>
              <a:rPr lang="en-US" b="0" dirty="0" smtClean="0">
                <a:effectLst/>
              </a:rPr>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14</a:t>
            </a:fld>
            <a:endParaRPr lang="en-US"/>
          </a:p>
        </p:txBody>
      </p:sp>
    </p:spTree>
    <p:extLst>
      <p:ext uri="{BB962C8B-B14F-4D97-AF65-F5344CB8AC3E}">
        <p14:creationId xmlns:p14="http://schemas.microsoft.com/office/powerpoint/2010/main" val="797582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Maybe you’re not a manager or supervisor in your current position.  Or, maybe you are but you hadn’t planned on it.  Are you a reluctant leader?  What roles come to mind that require leadership in libraries and how might one overcome their reluctance or fear of assuming that role?</a:t>
            </a:r>
            <a:endParaRPr lang="en-US" b="0" dirty="0" smtClean="0">
              <a:effectLst/>
            </a:endParaRPr>
          </a:p>
          <a:p>
            <a:pPr rtl="0"/>
            <a:r>
              <a:rPr lang="en-US" b="0" dirty="0" smtClean="0">
                <a:effectLst/>
              </a:rPr>
              <a:t/>
            </a:r>
            <a:br>
              <a:rPr lang="en-US" b="0" dirty="0" smtClean="0">
                <a:effectLst/>
              </a:rPr>
            </a:br>
            <a:r>
              <a:rPr lang="en-US" dirty="0"/>
              <a:t>Leadership is often a criteria that is required for tenure.  What are a few things that one might do to fulfill that criteria in libraries?</a:t>
            </a:r>
            <a:endParaRPr lang="en-US" b="0" dirty="0" smtClean="0">
              <a:effectLst/>
            </a:endParaRPr>
          </a:p>
          <a:p>
            <a:pPr rtl="0"/>
            <a:r>
              <a:rPr lang="en-US" b="0" dirty="0" smtClean="0">
                <a:effectLst/>
              </a:rPr>
              <a:t/>
            </a:r>
            <a:br>
              <a:rPr lang="en-US" b="0" dirty="0" smtClean="0">
                <a:effectLst/>
              </a:rPr>
            </a:br>
            <a:r>
              <a:rPr lang="en-US" dirty="0"/>
              <a:t>What can you do if there are no obvious opportunities to lead within your library?  Where else might you look and what else might you do?</a:t>
            </a:r>
            <a:endParaRPr lang="en-US" b="0" dirty="0" smtClean="0">
              <a:effectLst/>
            </a:endParaRPr>
          </a:p>
          <a:p>
            <a:pPr rtl="0"/>
            <a:r>
              <a:rPr lang="en-US" b="0" dirty="0" smtClean="0">
                <a:effectLst/>
              </a:rPr>
              <a:t/>
            </a:r>
            <a:br>
              <a:rPr lang="en-US" b="0" dirty="0" smtClean="0">
                <a:effectLst/>
              </a:rPr>
            </a:br>
            <a:r>
              <a:rPr lang="en-US" dirty="0"/>
              <a:t>How do you think knowing your style can assist you with influencing the people you work with?  If you are not currently managing people or projects and you want to, what skills can you use to impress upon your administration that you are ready for the job?</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15</a:t>
            </a:fld>
            <a:endParaRPr lang="en-US"/>
          </a:p>
        </p:txBody>
      </p:sp>
    </p:spTree>
    <p:extLst>
      <p:ext uri="{BB962C8B-B14F-4D97-AF65-F5344CB8AC3E}">
        <p14:creationId xmlns:p14="http://schemas.microsoft.com/office/powerpoint/2010/main" val="126059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16</a:t>
            </a:fld>
            <a:endParaRPr lang="en-US"/>
          </a:p>
        </p:txBody>
      </p:sp>
    </p:spTree>
    <p:extLst>
      <p:ext uri="{BB962C8B-B14F-4D97-AF65-F5344CB8AC3E}">
        <p14:creationId xmlns:p14="http://schemas.microsoft.com/office/powerpoint/2010/main" val="1052751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We thought we would begin by setting an agenda for this discussion beginning with an idea we’ve coined “leadership a la carte”.  This will be the first step to introduce you to the myriad of styles out there, how they relate to you and the circumstances you might need to put them to work in.</a:t>
            </a:r>
            <a:endParaRPr lang="en-US" b="0" dirty="0" smtClean="0">
              <a:effectLst/>
            </a:endParaRPr>
          </a:p>
          <a:p>
            <a:pPr rtl="0"/>
            <a:r>
              <a:rPr lang="en-US" b="0" dirty="0" smtClean="0">
                <a:effectLst/>
              </a:rPr>
              <a:t/>
            </a:r>
            <a:br>
              <a:rPr lang="en-US" b="0" dirty="0" smtClean="0">
                <a:effectLst/>
              </a:rPr>
            </a:br>
            <a:r>
              <a:rPr lang="en-US" dirty="0"/>
              <a:t>Though there are many, we will focus on two of our favorite frameworks.  For Jill, this is the Four Frames approach and for me, a framework called Primal Leadership.</a:t>
            </a:r>
            <a:endParaRPr lang="en-US" b="0" dirty="0" smtClean="0">
              <a:effectLst/>
            </a:endParaRPr>
          </a:p>
          <a:p>
            <a:pPr rtl="0"/>
            <a:r>
              <a:rPr lang="en-US" b="0" dirty="0" smtClean="0">
                <a:effectLst/>
              </a:rPr>
              <a:t/>
            </a:r>
            <a:br>
              <a:rPr lang="en-US" b="0" dirty="0" smtClean="0">
                <a:effectLst/>
              </a:rPr>
            </a:br>
            <a:r>
              <a:rPr lang="en-US" dirty="0"/>
              <a:t>After spending time with these frameworks, we will begin looking at helping you to identify a framework that seems to appeal to you.  Understanding who you are and the role you play within your organization are critical to choosing a framework that is effective for you in the long run.</a:t>
            </a:r>
            <a:endParaRPr lang="en-US" b="0" dirty="0" smtClean="0">
              <a:effectLst/>
            </a:endParaRPr>
          </a:p>
          <a:p>
            <a:pPr rtl="0"/>
            <a:r>
              <a:rPr lang="en-US" b="0" dirty="0" smtClean="0">
                <a:effectLst/>
              </a:rPr>
              <a:t/>
            </a:r>
            <a:br>
              <a:rPr lang="en-US" b="0" dirty="0" smtClean="0">
                <a:effectLst/>
              </a:rPr>
            </a:br>
            <a:r>
              <a:rPr lang="en-US" dirty="0"/>
              <a:t>We’ll talk about practice and application of your style within these frameworks, followed by leadership and the challenges we face within libraries and then follow up with additional discussions</a:t>
            </a:r>
            <a:r>
              <a:rPr lang="en-US" dirty="0" smtClean="0"/>
              <a:t>.</a:t>
            </a:r>
            <a:endParaRPr lang="en-US" b="0" dirty="0" smtClean="0">
              <a:effectLst/>
            </a:endParaRPr>
          </a:p>
        </p:txBody>
      </p:sp>
      <p:sp>
        <p:nvSpPr>
          <p:cNvPr id="4" name="Slide Number Placeholder 3"/>
          <p:cNvSpPr>
            <a:spLocks noGrp="1"/>
          </p:cNvSpPr>
          <p:nvPr>
            <p:ph type="sldNum" sz="quarter" idx="10"/>
          </p:nvPr>
        </p:nvSpPr>
        <p:spPr/>
        <p:txBody>
          <a:bodyPr/>
          <a:lstStyle/>
          <a:p>
            <a:fld id="{A0CC46EB-9FAB-4C1A-B633-314F35016300}" type="slidenum">
              <a:rPr lang="en-US" smtClean="0"/>
              <a:t>2</a:t>
            </a:fld>
            <a:endParaRPr lang="en-US"/>
          </a:p>
        </p:txBody>
      </p:sp>
    </p:spTree>
    <p:extLst>
      <p:ext uri="{BB962C8B-B14F-4D97-AF65-F5344CB8AC3E}">
        <p14:creationId xmlns:p14="http://schemas.microsoft.com/office/powerpoint/2010/main" val="1230341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As we dig in, I just want to flesh out a general definition of leadership style vs. leadership framework.  So, in this case, style is really just the characteristics which define you. Do any of these words here stick out to you as something that you identify with in terms of personality characteristics or traits?  Keep these words and the corresponding definitions we’ve provided, a sort of menu for you to choose from, keep them in mind as we build out some framework for you to plug these styles into.  These styles are unique to you, knowing what to do with them once you’ve identified them is the challenge, that is where the frameworks will come in handy as we move forward.</a:t>
            </a:r>
            <a:endParaRPr lang="en-US" b="0" dirty="0" smtClean="0">
              <a:effectLst/>
            </a:endParaRPr>
          </a:p>
          <a:p>
            <a:r>
              <a:rPr lang="en-US" dirty="0" smtClean="0"/>
              <a:t/>
            </a:r>
            <a:br>
              <a:rPr lang="en-US" dirty="0" smtClean="0"/>
            </a:br>
            <a:r>
              <a:rPr lang="en-US" dirty="0" smtClean="0"/>
              <a:t>Before</a:t>
            </a:r>
            <a:r>
              <a:rPr lang="en-US" baseline="0" dirty="0" smtClean="0"/>
              <a:t> I start talking about the Four Frame Approach, we </a:t>
            </a:r>
            <a:r>
              <a:rPr lang="en-US" dirty="0" smtClean="0"/>
              <a:t>have a leadership</a:t>
            </a:r>
            <a:r>
              <a:rPr lang="en-US" baseline="0" dirty="0" smtClean="0"/>
              <a:t> questionnaire for you to fill out.  There are no right or wrong answers.  I’ll give you a few minutes to fill it out.</a:t>
            </a:r>
          </a:p>
          <a:p>
            <a:r>
              <a:rPr lang="en-US" baseline="0" dirty="0" smtClean="0"/>
              <a:t>Now, to plot the results – please add up the numbers and list them on the lines provided as follows:</a:t>
            </a:r>
          </a:p>
          <a:p>
            <a:pPr marL="171394" indent="-171394">
              <a:buFont typeface="Arial" panose="020B0604020202020204" pitchFamily="34" charset="0"/>
              <a:buChar char="•"/>
            </a:pPr>
            <a:r>
              <a:rPr lang="en-US" baseline="0" dirty="0" smtClean="0"/>
              <a:t>A’s – ST </a:t>
            </a:r>
          </a:p>
          <a:p>
            <a:pPr marL="171394" indent="-171394">
              <a:buFont typeface="Arial" panose="020B0604020202020204" pitchFamily="34" charset="0"/>
              <a:buChar char="•"/>
            </a:pPr>
            <a:r>
              <a:rPr lang="en-US" baseline="0" dirty="0" smtClean="0"/>
              <a:t>B’s – HR</a:t>
            </a:r>
          </a:p>
          <a:p>
            <a:pPr marL="171394" indent="-171394">
              <a:buFont typeface="Arial" panose="020B0604020202020204" pitchFamily="34" charset="0"/>
              <a:buChar char="•"/>
            </a:pPr>
            <a:r>
              <a:rPr lang="en-US" baseline="0" dirty="0" smtClean="0"/>
              <a:t>C’s – PL</a:t>
            </a:r>
          </a:p>
          <a:p>
            <a:pPr marL="171394" indent="-171394">
              <a:buFont typeface="Arial" panose="020B0604020202020204" pitchFamily="34" charset="0"/>
              <a:buChar char="•"/>
            </a:pPr>
            <a:r>
              <a:rPr lang="en-US" baseline="0" dirty="0" smtClean="0"/>
              <a:t>D’s - SY</a:t>
            </a:r>
          </a:p>
          <a:p>
            <a:endParaRPr lang="en-US" baseline="0" dirty="0" smtClean="0"/>
          </a:p>
          <a:p>
            <a:r>
              <a:rPr lang="en-US" baseline="0" dirty="0" smtClean="0"/>
              <a:t>Now turn the page and plot those numbers on the appropriate axis on the chart.  A higher number demonstrates a stronger propensity for this frame – which I’ll discuss further.</a:t>
            </a:r>
            <a:endParaRPr lang="en-US" baseline="0" dirty="0" smtClean="0"/>
          </a:p>
        </p:txBody>
      </p:sp>
      <p:sp>
        <p:nvSpPr>
          <p:cNvPr id="4" name="Slide Number Placeholder 3"/>
          <p:cNvSpPr>
            <a:spLocks noGrp="1"/>
          </p:cNvSpPr>
          <p:nvPr>
            <p:ph type="sldNum" sz="quarter" idx="10"/>
          </p:nvPr>
        </p:nvSpPr>
        <p:spPr/>
        <p:txBody>
          <a:bodyPr/>
          <a:lstStyle/>
          <a:p>
            <a:fld id="{A0CC46EB-9FAB-4C1A-B633-314F35016300}" type="slidenum">
              <a:rPr lang="en-US" smtClean="0"/>
              <a:t>3</a:t>
            </a:fld>
            <a:endParaRPr lang="en-US"/>
          </a:p>
        </p:txBody>
      </p:sp>
    </p:spTree>
    <p:extLst>
      <p:ext uri="{BB962C8B-B14F-4D97-AF65-F5344CB8AC3E}">
        <p14:creationId xmlns:p14="http://schemas.microsoft.com/office/powerpoint/2010/main" val="264062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87" indent="-169987" defTabSz="906600">
              <a:buFont typeface="Arial" panose="020B0604020202020204" pitchFamily="34" charset="0"/>
              <a:buChar char="•"/>
            </a:pPr>
            <a:r>
              <a:rPr lang="en-US" dirty="0" smtClean="0"/>
              <a:t>In</a:t>
            </a:r>
            <a:r>
              <a:rPr lang="en-US" baseline="0" dirty="0" smtClean="0"/>
              <a:t> 1991</a:t>
            </a:r>
            <a:r>
              <a:rPr lang="en-US" dirty="0" smtClean="0"/>
              <a:t>,</a:t>
            </a:r>
            <a:r>
              <a:rPr lang="en-US" baseline="0" dirty="0" smtClean="0"/>
              <a:t> Lee G. </a:t>
            </a:r>
            <a:r>
              <a:rPr lang="en-US" dirty="0" err="1" smtClean="0"/>
              <a:t>Bolman</a:t>
            </a:r>
            <a:r>
              <a:rPr lang="en-US" dirty="0" smtClean="0"/>
              <a:t> and Terrence E. </a:t>
            </a:r>
            <a:r>
              <a:rPr lang="en-US" dirty="0" smtClean="0"/>
              <a:t>Deal, well-known</a:t>
            </a:r>
            <a:r>
              <a:rPr lang="en-US" baseline="0" dirty="0" smtClean="0"/>
              <a:t> researcher on organizational development, </a:t>
            </a:r>
            <a:r>
              <a:rPr lang="en-US" baseline="0" dirty="0" smtClean="0"/>
              <a:t>published a book titled: </a:t>
            </a:r>
            <a:r>
              <a:rPr lang="en-US" b="1" baseline="0" dirty="0" smtClean="0"/>
              <a:t>Reframing Organizations: Artistry, Choice and </a:t>
            </a:r>
            <a:r>
              <a:rPr lang="en-US" b="1" baseline="0" dirty="0" smtClean="0"/>
              <a:t>Leadership.</a:t>
            </a:r>
          </a:p>
          <a:p>
            <a:pPr defTabSz="906600"/>
            <a:endParaRPr lang="en-US" b="1" baseline="0" dirty="0" smtClean="0"/>
          </a:p>
          <a:p>
            <a:pPr marL="169987" indent="-169987" defTabSz="906600">
              <a:buFont typeface="Arial" panose="020B0604020202020204" pitchFamily="34" charset="0"/>
              <a:buChar char="•"/>
            </a:pPr>
            <a:r>
              <a:rPr lang="en-US" baseline="0" dirty="0" smtClean="0"/>
              <a:t>In this book, the researchers pulled </a:t>
            </a:r>
            <a:r>
              <a:rPr lang="en-US" baseline="0" dirty="0" smtClean="0"/>
              <a:t>from </a:t>
            </a:r>
            <a:r>
              <a:rPr lang="en-US" baseline="0" dirty="0" smtClean="0"/>
              <a:t>different organizational </a:t>
            </a:r>
            <a:r>
              <a:rPr lang="en-US" baseline="0" dirty="0" smtClean="0"/>
              <a:t>theories </a:t>
            </a:r>
            <a:r>
              <a:rPr lang="en-US" baseline="0" dirty="0" smtClean="0"/>
              <a:t>from several disciplines to </a:t>
            </a:r>
            <a:r>
              <a:rPr lang="en-US" baseline="0" dirty="0" smtClean="0"/>
              <a:t>develop the “Four Frame” approach to organizational development </a:t>
            </a:r>
            <a:r>
              <a:rPr lang="en-US" baseline="0" dirty="0" smtClean="0"/>
              <a:t>as well as individual leadership style.</a:t>
            </a:r>
          </a:p>
          <a:p>
            <a:pPr defTabSz="906600"/>
            <a:endParaRPr lang="en-US" baseline="0" dirty="0" smtClean="0"/>
          </a:p>
          <a:p>
            <a:pPr marL="169987" indent="-169987" defTabSz="906600">
              <a:buFont typeface="Arial" panose="020B0604020202020204" pitchFamily="34" charset="0"/>
              <a:buChar char="•"/>
            </a:pPr>
            <a:r>
              <a:rPr lang="en-US" baseline="0" dirty="0" smtClean="0"/>
              <a:t>Four </a:t>
            </a:r>
            <a:r>
              <a:rPr lang="en-US" baseline="0" dirty="0" smtClean="0"/>
              <a:t>Frames are: </a:t>
            </a:r>
            <a:r>
              <a:rPr lang="en-US" baseline="0" dirty="0" smtClean="0"/>
              <a:t>Structural, Human Resources, Political, Symbolic</a:t>
            </a:r>
            <a:r>
              <a:rPr lang="en-US" baseline="0" dirty="0" smtClean="0"/>
              <a:t>.</a:t>
            </a:r>
          </a:p>
          <a:p>
            <a:pPr defTabSz="906600"/>
            <a:endParaRPr lang="en-US" baseline="0" dirty="0" smtClean="0"/>
          </a:p>
          <a:p>
            <a:pPr marL="169987" indent="-169987" defTabSz="906600">
              <a:buFont typeface="Arial" panose="020B0604020202020204" pitchFamily="34" charset="0"/>
              <a:buChar char="•"/>
            </a:pPr>
            <a:r>
              <a:rPr lang="en-US" baseline="0" dirty="0" smtClean="0"/>
              <a:t>These frames provide the tools to analyze </a:t>
            </a:r>
            <a:r>
              <a:rPr lang="en-US" baseline="0" dirty="0" smtClean="0"/>
              <a:t>organizations and work situations with the ultimate goal of building </a:t>
            </a:r>
            <a:r>
              <a:rPr lang="en-US" baseline="0" dirty="0" smtClean="0"/>
              <a:t>a </a:t>
            </a:r>
            <a:r>
              <a:rPr lang="en-US" baseline="0" dirty="0" smtClean="0"/>
              <a:t>stronger </a:t>
            </a:r>
            <a:r>
              <a:rPr lang="en-US" baseline="0" dirty="0" smtClean="0"/>
              <a:t>organization</a:t>
            </a:r>
            <a:r>
              <a:rPr lang="en-US" baseline="0" dirty="0" smtClean="0"/>
              <a:t>.</a:t>
            </a:r>
          </a:p>
          <a:p>
            <a:pPr marL="169987" indent="-169987" defTabSz="906600">
              <a:buFont typeface="Arial" panose="020B0604020202020204" pitchFamily="34" charset="0"/>
              <a:buChar char="•"/>
            </a:pPr>
            <a:endParaRPr lang="en-US" baseline="0" dirty="0" smtClean="0"/>
          </a:p>
          <a:p>
            <a:pPr marL="169987" indent="-169987" defTabSz="906600">
              <a:buFont typeface="Arial" panose="020B0604020202020204" pitchFamily="34" charset="0"/>
              <a:buChar char="•"/>
            </a:pPr>
            <a:r>
              <a:rPr lang="en-US" baseline="0" dirty="0" smtClean="0"/>
              <a:t>As I discuss each frame, I’ll talk about it from both the larger organizational perspective and the viewpoint of individual leadership styles. </a:t>
            </a:r>
            <a:r>
              <a:rPr lang="en-US" baseline="0" dirty="0" err="1" smtClean="0"/>
              <a:t>Bolman</a:t>
            </a:r>
            <a:r>
              <a:rPr lang="en-US" baseline="0" dirty="0" smtClean="0"/>
              <a:t> and Deal provide imagery as way to view the different organizational frames. In addition, I’ll discuss different emphasis for each frame, as well as assumptions and actions dealing within these frameworks.</a:t>
            </a:r>
            <a:endParaRPr lang="en-US" dirty="0" smtClean="0"/>
          </a:p>
        </p:txBody>
      </p:sp>
      <p:sp>
        <p:nvSpPr>
          <p:cNvPr id="4" name="Slide Number Placeholder 3"/>
          <p:cNvSpPr>
            <a:spLocks noGrp="1"/>
          </p:cNvSpPr>
          <p:nvPr>
            <p:ph type="sldNum" sz="quarter" idx="10"/>
          </p:nvPr>
        </p:nvSpPr>
        <p:spPr/>
        <p:txBody>
          <a:bodyPr/>
          <a:lstStyle/>
          <a:p>
            <a:fld id="{A0CC46EB-9FAB-4C1A-B633-314F35016300}" type="slidenum">
              <a:rPr lang="en-US" smtClean="0"/>
              <a:t>4</a:t>
            </a:fld>
            <a:endParaRPr lang="en-US"/>
          </a:p>
        </p:txBody>
      </p:sp>
    </p:spTree>
    <p:extLst>
      <p:ext uri="{BB962C8B-B14F-4D97-AF65-F5344CB8AC3E}">
        <p14:creationId xmlns:p14="http://schemas.microsoft.com/office/powerpoint/2010/main" val="2551355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9" indent="-174629">
              <a:buFont typeface="Arial" panose="020B0604020202020204" pitchFamily="34" charset="0"/>
              <a:buChar char="•"/>
            </a:pPr>
            <a:r>
              <a:rPr lang="en-US" sz="1100" dirty="0"/>
              <a:t>The </a:t>
            </a:r>
            <a:r>
              <a:rPr lang="en-US" sz="1100" b="1" dirty="0"/>
              <a:t>disciplinary roots </a:t>
            </a:r>
            <a:r>
              <a:rPr lang="en-US" sz="1100" dirty="0"/>
              <a:t>for this frame are: </a:t>
            </a:r>
            <a:r>
              <a:rPr lang="en-US" sz="1100" b="1" dirty="0"/>
              <a:t>sociology, industrial psychology, economics</a:t>
            </a:r>
          </a:p>
          <a:p>
            <a:endParaRPr lang="en-US" sz="1100" dirty="0"/>
          </a:p>
          <a:p>
            <a:pPr marL="174629" indent="-174629">
              <a:buFont typeface="Arial" panose="020B0604020202020204" pitchFamily="34" charset="0"/>
              <a:buChar char="•"/>
            </a:pPr>
            <a:r>
              <a:rPr lang="en-US" sz="1100" dirty="0"/>
              <a:t>The organizational image is the </a:t>
            </a:r>
            <a:r>
              <a:rPr lang="en-US" sz="1100" b="1" dirty="0"/>
              <a:t>MACHINE</a:t>
            </a:r>
            <a:r>
              <a:rPr lang="en-US" sz="1100" dirty="0"/>
              <a:t>.  Emphases are </a:t>
            </a:r>
            <a:r>
              <a:rPr lang="en-US" sz="1100" b="1" dirty="0"/>
              <a:t>rationality</a:t>
            </a:r>
            <a:r>
              <a:rPr lang="en-US" sz="1100" dirty="0"/>
              <a:t> and </a:t>
            </a:r>
            <a:r>
              <a:rPr lang="en-US" sz="1100" b="1" dirty="0"/>
              <a:t>formality</a:t>
            </a:r>
            <a:r>
              <a:rPr lang="en-US" sz="1100" dirty="0"/>
              <a:t>.</a:t>
            </a:r>
          </a:p>
          <a:p>
            <a:pPr marL="174629" indent="-174629">
              <a:buFont typeface="Arial" panose="020B0604020202020204" pitchFamily="34" charset="0"/>
              <a:buChar char="•"/>
            </a:pPr>
            <a:endParaRPr lang="en-US" sz="1100" b="1" dirty="0"/>
          </a:p>
          <a:p>
            <a:pPr marL="174629" indent="-174629">
              <a:buFont typeface="Arial" panose="020B0604020202020204" pitchFamily="34" charset="0"/>
              <a:buChar char="•"/>
            </a:pPr>
            <a:r>
              <a:rPr lang="en-US" sz="1100" dirty="0"/>
              <a:t>From the </a:t>
            </a:r>
            <a:r>
              <a:rPr lang="en-US" sz="1100" b="1" dirty="0"/>
              <a:t>organizational viewpoint, </a:t>
            </a:r>
            <a:r>
              <a:rPr lang="en-US" sz="1100" dirty="0"/>
              <a:t>what you need to know if working in a structural frame:</a:t>
            </a:r>
          </a:p>
          <a:p>
            <a:pPr marL="627929" lvl="1" indent="-174629">
              <a:buFont typeface="Arial" panose="020B0604020202020204" pitchFamily="34" charset="0"/>
              <a:buChar char="•"/>
            </a:pPr>
            <a:r>
              <a:rPr lang="en-US" sz="1100" dirty="0"/>
              <a:t>What are the organizational goals?</a:t>
            </a:r>
          </a:p>
          <a:p>
            <a:pPr marL="627929" lvl="1" indent="-174629">
              <a:buFont typeface="Arial" panose="020B0604020202020204" pitchFamily="34" charset="0"/>
              <a:buChar char="•"/>
            </a:pPr>
            <a:r>
              <a:rPr lang="en-US" sz="1100" dirty="0"/>
              <a:t>Who holds specialized roles? What formal relationships exist?</a:t>
            </a:r>
          </a:p>
          <a:p>
            <a:pPr marL="627929" lvl="1" indent="-174629">
              <a:buFont typeface="Arial" panose="020B0604020202020204" pitchFamily="34" charset="0"/>
              <a:buChar char="•"/>
            </a:pPr>
            <a:r>
              <a:rPr lang="en-US" sz="1100" dirty="0"/>
              <a:t>What are the rules, policies, procedures, and hierarchies?</a:t>
            </a:r>
          </a:p>
          <a:p>
            <a:pPr marL="627929" lvl="1" indent="-174629">
              <a:buFont typeface="Arial" panose="020B0604020202020204" pitchFamily="34" charset="0"/>
              <a:buChar char="•"/>
            </a:pPr>
            <a:r>
              <a:rPr lang="en-US" sz="1100" dirty="0"/>
              <a:t>An organization is </a:t>
            </a:r>
            <a:r>
              <a:rPr lang="en-US" sz="1100" b="1" dirty="0"/>
              <a:t>effective</a:t>
            </a:r>
            <a:r>
              <a:rPr lang="en-US" sz="1100" dirty="0"/>
              <a:t> if provide </a:t>
            </a:r>
            <a:r>
              <a:rPr lang="en-US" sz="1100" b="1" dirty="0"/>
              <a:t>clearly defined roles and systems</a:t>
            </a:r>
            <a:r>
              <a:rPr lang="en-US" sz="1100" dirty="0"/>
              <a:t>.</a:t>
            </a:r>
          </a:p>
          <a:p>
            <a:pPr marL="627929" lvl="1" indent="-174629">
              <a:buFont typeface="Arial" panose="020B0604020202020204" pitchFamily="34" charset="0"/>
              <a:buChar char="•"/>
            </a:pPr>
            <a:r>
              <a:rPr lang="en-US" sz="1100" b="1" dirty="0"/>
              <a:t>Ineffective:</a:t>
            </a:r>
            <a:r>
              <a:rPr lang="en-US" sz="1100" dirty="0"/>
              <a:t> when the </a:t>
            </a:r>
            <a:r>
              <a:rPr lang="en-US" sz="1100" b="1" dirty="0"/>
              <a:t>existing structure does not fit the overall organizational goals</a:t>
            </a:r>
            <a:r>
              <a:rPr lang="en-US" sz="1100" dirty="0"/>
              <a:t>.</a:t>
            </a:r>
          </a:p>
          <a:p>
            <a:pPr marL="453300" lvl="1"/>
            <a:endParaRPr lang="en-US" sz="1100" dirty="0"/>
          </a:p>
          <a:p>
            <a:pPr marL="174629" indent="-174629">
              <a:buFont typeface="Arial" panose="020B0604020202020204" pitchFamily="34" charset="0"/>
              <a:buChar char="•"/>
            </a:pPr>
            <a:r>
              <a:rPr lang="en-US" sz="1100" dirty="0"/>
              <a:t>From a </a:t>
            </a:r>
            <a:r>
              <a:rPr lang="en-US" sz="1100" b="1" dirty="0"/>
              <a:t>Leadership Style perspective, </a:t>
            </a:r>
            <a:r>
              <a:rPr lang="en-US" sz="1100" dirty="0"/>
              <a:t>if strong in structural frame</a:t>
            </a:r>
            <a:r>
              <a:rPr lang="en-US" sz="1100" b="1" dirty="0"/>
              <a:t>, </a:t>
            </a:r>
            <a:r>
              <a:rPr lang="en-US" sz="1100" dirty="0"/>
              <a:t>you are viewed as a </a:t>
            </a:r>
            <a:r>
              <a:rPr lang="en-US" sz="1100" b="1" dirty="0"/>
              <a:t>Social Architect</a:t>
            </a:r>
          </a:p>
          <a:p>
            <a:pPr marL="627929" lvl="1" indent="-174629">
              <a:buFont typeface="Arial" panose="020B0604020202020204" pitchFamily="34" charset="0"/>
              <a:buChar char="•"/>
            </a:pPr>
            <a:r>
              <a:rPr lang="en-US" sz="1100" b="1" dirty="0"/>
              <a:t>Your focus </a:t>
            </a:r>
            <a:r>
              <a:rPr lang="en-US" sz="1100" dirty="0"/>
              <a:t>would be on structure, strategy, implementation, and adaption of work flows, policies, procedures, etc. </a:t>
            </a:r>
          </a:p>
          <a:p>
            <a:pPr marL="627929" lvl="1" indent="-174629">
              <a:buFont typeface="Arial" panose="020B0604020202020204" pitchFamily="34" charset="0"/>
              <a:buChar char="•"/>
            </a:pPr>
            <a:r>
              <a:rPr lang="en-US" sz="1100" b="1" dirty="0"/>
              <a:t>Your emphasis </a:t>
            </a:r>
            <a:r>
              <a:rPr lang="en-US" sz="1100" dirty="0"/>
              <a:t>would be on: </a:t>
            </a:r>
            <a:r>
              <a:rPr lang="en-US" sz="1100" b="1" dirty="0"/>
              <a:t>rational thinking and decision making within a formal organizational structure.</a:t>
            </a:r>
          </a:p>
          <a:p>
            <a:pPr marL="627929" lvl="1" indent="-174629">
              <a:buFont typeface="Arial" panose="020B0604020202020204" pitchFamily="34" charset="0"/>
              <a:buChar char="•"/>
            </a:pPr>
            <a:r>
              <a:rPr lang="en-US" sz="1100" dirty="0"/>
              <a:t>You are </a:t>
            </a:r>
            <a:r>
              <a:rPr lang="en-US" sz="1100" b="1" dirty="0"/>
              <a:t>effective </a:t>
            </a:r>
            <a:r>
              <a:rPr lang="en-US" sz="1100" dirty="0"/>
              <a:t>if you are a </a:t>
            </a:r>
            <a:r>
              <a:rPr lang="en-US" sz="1100" b="1" dirty="0"/>
              <a:t>clear, logical thinker with good analytical skills and are able to design systems that get job done</a:t>
            </a:r>
            <a:r>
              <a:rPr lang="en-US" sz="1100" dirty="0"/>
              <a:t>!</a:t>
            </a:r>
          </a:p>
          <a:p>
            <a:pPr marL="627929" lvl="1" indent="-174629">
              <a:buFont typeface="Arial" panose="020B0604020202020204" pitchFamily="34" charset="0"/>
              <a:buChar char="•"/>
            </a:pPr>
            <a:r>
              <a:rPr lang="en-US" sz="1100" b="1" dirty="0"/>
              <a:t>Ineffective: </a:t>
            </a:r>
            <a:r>
              <a:rPr lang="en-US" sz="1100" dirty="0"/>
              <a:t>you would viewed as a  </a:t>
            </a:r>
            <a:r>
              <a:rPr lang="en-US" sz="1100" b="1" dirty="0"/>
              <a:t>“Petty Tyrant” </a:t>
            </a:r>
            <a:r>
              <a:rPr lang="en-US" sz="1100" dirty="0"/>
              <a:t> or a </a:t>
            </a:r>
            <a:r>
              <a:rPr lang="en-US" sz="1100" b="1" dirty="0"/>
              <a:t>micromanager</a:t>
            </a:r>
            <a:r>
              <a:rPr lang="en-US" sz="1100" dirty="0"/>
              <a:t>.</a:t>
            </a:r>
          </a:p>
          <a:p>
            <a:pPr marL="453300" lvl="1"/>
            <a:endParaRPr lang="en-US" sz="1100" dirty="0"/>
          </a:p>
          <a:p>
            <a:pPr marL="170881" indent="-174629">
              <a:buFont typeface="Arial" panose="020B0604020202020204" pitchFamily="34" charset="0"/>
              <a:buChar char="•"/>
            </a:pPr>
            <a:r>
              <a:rPr lang="en-US" sz="1100" i="1" dirty="0"/>
              <a:t>Work issue</a:t>
            </a:r>
            <a:r>
              <a:rPr lang="en-US" sz="1100" dirty="0"/>
              <a:t>: </a:t>
            </a:r>
            <a:r>
              <a:rPr lang="en-US" sz="1100" b="1" dirty="0"/>
              <a:t>Lack of clarity or inefficiency – </a:t>
            </a:r>
            <a:r>
              <a:rPr lang="en-US" sz="1100" i="1" dirty="0"/>
              <a:t>Solution</a:t>
            </a:r>
            <a:r>
              <a:rPr lang="en-US" sz="1100" b="1" dirty="0"/>
              <a:t>: </a:t>
            </a:r>
            <a:r>
              <a:rPr lang="en-US" sz="1100" dirty="0"/>
              <a:t> </a:t>
            </a:r>
            <a:r>
              <a:rPr lang="en-US" sz="1100" b="1" dirty="0"/>
              <a:t>re-align roles </a:t>
            </a:r>
            <a:r>
              <a:rPr lang="en-US" sz="1100" dirty="0"/>
              <a:t>or develop </a:t>
            </a:r>
            <a:r>
              <a:rPr lang="en-US" sz="1100" b="1" dirty="0"/>
              <a:t>new systems</a:t>
            </a:r>
            <a:r>
              <a:rPr lang="en-US" sz="1100" dirty="0"/>
              <a:t>.</a:t>
            </a:r>
          </a:p>
        </p:txBody>
      </p:sp>
      <p:sp>
        <p:nvSpPr>
          <p:cNvPr id="4" name="Slide Number Placeholder 3"/>
          <p:cNvSpPr>
            <a:spLocks noGrp="1"/>
          </p:cNvSpPr>
          <p:nvPr>
            <p:ph type="sldNum" sz="quarter" idx="10"/>
          </p:nvPr>
        </p:nvSpPr>
        <p:spPr/>
        <p:txBody>
          <a:bodyPr/>
          <a:lstStyle/>
          <a:p>
            <a:fld id="{4A8062F9-1A06-44E9-BCF7-5E7ED00EC445}" type="slidenum">
              <a:rPr lang="en-US" smtClean="0"/>
              <a:t>5</a:t>
            </a:fld>
            <a:endParaRPr lang="en-US"/>
          </a:p>
        </p:txBody>
      </p:sp>
    </p:spTree>
    <p:extLst>
      <p:ext uri="{BB962C8B-B14F-4D97-AF65-F5344CB8AC3E}">
        <p14:creationId xmlns:p14="http://schemas.microsoft.com/office/powerpoint/2010/main" val="2781617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987" indent="-169987">
              <a:buFont typeface="Arial" panose="020B0604020202020204" pitchFamily="34" charset="0"/>
              <a:buChar char="•"/>
            </a:pPr>
            <a:r>
              <a:rPr lang="en-US" sz="1100" dirty="0"/>
              <a:t>The </a:t>
            </a:r>
            <a:r>
              <a:rPr lang="en-US" sz="1100" b="1" dirty="0"/>
              <a:t>disciplinary roots </a:t>
            </a:r>
            <a:r>
              <a:rPr lang="en-US" sz="1100" dirty="0"/>
              <a:t>for this frame are: </a:t>
            </a:r>
            <a:r>
              <a:rPr lang="en-US" sz="1100" b="1" dirty="0"/>
              <a:t>psychology, social psychology</a:t>
            </a:r>
            <a:r>
              <a:rPr lang="en-US" sz="1100" dirty="0"/>
              <a:t>.</a:t>
            </a:r>
          </a:p>
          <a:p>
            <a:pPr marL="169987" indent="-169987">
              <a:buFont typeface="Arial" panose="020B0604020202020204" pitchFamily="34" charset="0"/>
              <a:buChar char="•"/>
            </a:pPr>
            <a:endParaRPr lang="en-US" sz="1100" dirty="0"/>
          </a:p>
          <a:p>
            <a:pPr marL="174629" indent="-174629">
              <a:buFont typeface="Arial" panose="020B0604020202020204" pitchFamily="34" charset="0"/>
              <a:buChar char="•"/>
            </a:pPr>
            <a:r>
              <a:rPr lang="en-US" sz="1100" dirty="0"/>
              <a:t>The organizational image is the </a:t>
            </a:r>
            <a:r>
              <a:rPr lang="en-US" sz="1100" b="1" dirty="0"/>
              <a:t>Family</a:t>
            </a:r>
            <a:r>
              <a:rPr lang="en-US" sz="1100" dirty="0"/>
              <a:t>.  The emphasis for the frame is on a </a:t>
            </a:r>
            <a:r>
              <a:rPr lang="en-US" sz="1100" b="1" dirty="0"/>
              <a:t>Good Fit</a:t>
            </a:r>
            <a:r>
              <a:rPr lang="en-US" sz="1100" dirty="0"/>
              <a:t>.</a:t>
            </a:r>
          </a:p>
          <a:p>
            <a:pPr marL="169987" indent="-169987">
              <a:buFont typeface="Arial" panose="020B0604020202020204" pitchFamily="34" charset="0"/>
              <a:buChar char="•"/>
            </a:pPr>
            <a:endParaRPr lang="en-US" sz="1100" dirty="0"/>
          </a:p>
          <a:p>
            <a:pPr marL="169987" indent="-169987" defTabSz="906751">
              <a:buFont typeface="Arial" panose="020B0604020202020204" pitchFamily="34" charset="0"/>
              <a:buChar char="•"/>
            </a:pPr>
            <a:r>
              <a:rPr lang="en-US" sz="1100" b="1" dirty="0"/>
              <a:t>From the organizational viewpoint, </a:t>
            </a:r>
            <a:r>
              <a:rPr lang="en-US" sz="1100" dirty="0"/>
              <a:t>what you need to know if working from </a:t>
            </a:r>
            <a:r>
              <a:rPr lang="en-US" sz="1100" b="1" dirty="0"/>
              <a:t>the human resource frame</a:t>
            </a:r>
            <a:r>
              <a:rPr lang="en-US" sz="1100" dirty="0"/>
              <a:t>:</a:t>
            </a:r>
          </a:p>
          <a:p>
            <a:pPr marL="623287" lvl="1" indent="-169987">
              <a:buFont typeface="Arial" panose="020B0604020202020204" pitchFamily="34" charset="0"/>
              <a:buChar char="•"/>
            </a:pPr>
            <a:r>
              <a:rPr lang="en-US" sz="1100" dirty="0"/>
              <a:t>How is the organization tailored to staff and staff to the organization?</a:t>
            </a:r>
          </a:p>
          <a:p>
            <a:pPr marL="623287" lvl="1" indent="-169987">
              <a:buFont typeface="Arial" panose="020B0604020202020204" pitchFamily="34" charset="0"/>
              <a:buChar char="•"/>
            </a:pPr>
            <a:r>
              <a:rPr lang="en-US" sz="1100" dirty="0"/>
              <a:t>What skills, limitations, feelings exist about situations do staff have?</a:t>
            </a:r>
          </a:p>
          <a:p>
            <a:pPr marL="623287" lvl="1" indent="-169987">
              <a:buFont typeface="Arial" panose="020B0604020202020204" pitchFamily="34" charset="0"/>
              <a:buChar char="•"/>
            </a:pPr>
            <a:r>
              <a:rPr lang="en-US" sz="1100" dirty="0"/>
              <a:t>From this frame, organization is </a:t>
            </a:r>
            <a:r>
              <a:rPr lang="en-US" sz="1100" b="1" dirty="0"/>
              <a:t>effective</a:t>
            </a:r>
            <a:r>
              <a:rPr lang="en-US" sz="1100" dirty="0"/>
              <a:t>: provide support and empowers staff.</a:t>
            </a:r>
          </a:p>
          <a:p>
            <a:pPr marL="623287" lvl="1" indent="-169987">
              <a:buFont typeface="Arial" panose="020B0604020202020204" pitchFamily="34" charset="0"/>
              <a:buChar char="•"/>
            </a:pPr>
            <a:r>
              <a:rPr lang="en-US" sz="1100" b="1" dirty="0"/>
              <a:t>Ineffective</a:t>
            </a:r>
            <a:r>
              <a:rPr lang="en-US" sz="1100" dirty="0"/>
              <a:t>: When there is bad fit (skills/beliefs) for the organization, the staff person or both.</a:t>
            </a:r>
          </a:p>
          <a:p>
            <a:pPr marL="453300" lvl="1"/>
            <a:endParaRPr lang="en-US" sz="1100" dirty="0"/>
          </a:p>
          <a:p>
            <a:pPr marL="174629" indent="-174629">
              <a:buFont typeface="Arial" panose="020B0604020202020204" pitchFamily="34" charset="0"/>
              <a:buChar char="•"/>
            </a:pPr>
            <a:r>
              <a:rPr lang="en-US" sz="1100" b="1" dirty="0"/>
              <a:t>From a Leadership Style perspective, </a:t>
            </a:r>
            <a:r>
              <a:rPr lang="en-US" sz="1100" dirty="0"/>
              <a:t>if you are strong in the </a:t>
            </a:r>
            <a:r>
              <a:rPr lang="en-US" sz="1100" b="1" dirty="0"/>
              <a:t>HR frame, </a:t>
            </a:r>
            <a:r>
              <a:rPr lang="en-US" sz="1100" dirty="0"/>
              <a:t>you would be viewed as:  </a:t>
            </a:r>
            <a:r>
              <a:rPr lang="en-US" sz="1100" b="1" dirty="0"/>
              <a:t>Catalyst </a:t>
            </a:r>
          </a:p>
          <a:p>
            <a:pPr marL="623287" lvl="1" indent="-169987">
              <a:buFont typeface="Arial" panose="020B0604020202020204" pitchFamily="34" charset="0"/>
              <a:buChar char="•"/>
            </a:pPr>
            <a:r>
              <a:rPr lang="en-US" sz="1100" dirty="0"/>
              <a:t>Your focus would be on </a:t>
            </a:r>
            <a:r>
              <a:rPr lang="en-US" sz="1100" b="1" dirty="0"/>
              <a:t>advocacy, participation, </a:t>
            </a:r>
            <a:r>
              <a:rPr lang="en-US" sz="1100" dirty="0"/>
              <a:t>and</a:t>
            </a:r>
            <a:r>
              <a:rPr lang="en-US" sz="1100" b="1" dirty="0"/>
              <a:t> empowerment.</a:t>
            </a:r>
          </a:p>
          <a:p>
            <a:pPr marL="623287" lvl="1" indent="-169987">
              <a:buFont typeface="Arial" panose="020B0604020202020204" pitchFamily="34" charset="0"/>
              <a:buChar char="•"/>
            </a:pPr>
            <a:r>
              <a:rPr lang="en-US" sz="1100" b="1" dirty="0"/>
              <a:t>Your emphasis </a:t>
            </a:r>
            <a:r>
              <a:rPr lang="en-US" sz="1100" dirty="0"/>
              <a:t>would be on the </a:t>
            </a:r>
            <a:r>
              <a:rPr lang="en-US" sz="1100" b="1" dirty="0"/>
              <a:t>importance on people </a:t>
            </a:r>
            <a:r>
              <a:rPr lang="en-US" sz="1100" dirty="0"/>
              <a:t>and </a:t>
            </a:r>
            <a:r>
              <a:rPr lang="en-US" sz="1100" b="1" dirty="0"/>
              <a:t>teamwork</a:t>
            </a:r>
            <a:r>
              <a:rPr lang="en-US" sz="1100" dirty="0"/>
              <a:t>.</a:t>
            </a:r>
          </a:p>
          <a:p>
            <a:pPr marL="623287" lvl="1" indent="-169987">
              <a:buFont typeface="Arial" panose="020B0604020202020204" pitchFamily="34" charset="0"/>
              <a:buChar char="•"/>
            </a:pPr>
            <a:r>
              <a:rPr lang="en-US" sz="1100" dirty="0"/>
              <a:t>You would be </a:t>
            </a:r>
            <a:r>
              <a:rPr lang="en-US" sz="1100" b="1" dirty="0"/>
              <a:t>effective </a:t>
            </a:r>
            <a:r>
              <a:rPr lang="en-US" sz="1100" dirty="0"/>
              <a:t>if you are a </a:t>
            </a:r>
            <a:r>
              <a:rPr lang="en-US" sz="1100" b="1" dirty="0"/>
              <a:t>facilitator and participatory manager</a:t>
            </a:r>
            <a:r>
              <a:rPr lang="en-US" sz="1100" dirty="0"/>
              <a:t> that is </a:t>
            </a:r>
            <a:r>
              <a:rPr lang="en-US" sz="1100" b="1" dirty="0"/>
              <a:t>supportive of staff</a:t>
            </a:r>
            <a:r>
              <a:rPr lang="en-US" sz="1100" dirty="0"/>
              <a:t>.</a:t>
            </a:r>
          </a:p>
          <a:p>
            <a:pPr marL="623287" lvl="1" indent="-169987">
              <a:buFont typeface="Arial" panose="020B0604020202020204" pitchFamily="34" charset="0"/>
              <a:buChar char="•"/>
            </a:pPr>
            <a:r>
              <a:rPr lang="en-US" sz="1100" dirty="0"/>
              <a:t>You would are</a:t>
            </a:r>
            <a:r>
              <a:rPr lang="en-US" sz="1100" b="1" dirty="0"/>
              <a:t> ineffective as a HR person </a:t>
            </a:r>
            <a:r>
              <a:rPr lang="en-US" sz="1100" dirty="0"/>
              <a:t>if you are consider a “</a:t>
            </a:r>
            <a:r>
              <a:rPr lang="en-US" sz="1100" b="1" dirty="0"/>
              <a:t>Pushover</a:t>
            </a:r>
            <a:r>
              <a:rPr lang="en-US" sz="1100" dirty="0"/>
              <a:t>” or “</a:t>
            </a:r>
            <a:r>
              <a:rPr lang="en-US" sz="1100" b="1" dirty="0"/>
              <a:t>Weakling</a:t>
            </a:r>
            <a:r>
              <a:rPr lang="en-US" sz="1100" dirty="0"/>
              <a:t>” who </a:t>
            </a:r>
            <a:r>
              <a:rPr lang="en-US" sz="1100" b="1" dirty="0"/>
              <a:t>abdicates responsibility</a:t>
            </a:r>
            <a:r>
              <a:rPr lang="en-US" sz="1100" dirty="0"/>
              <a:t>.</a:t>
            </a:r>
          </a:p>
          <a:p>
            <a:pPr marL="453300" lvl="1"/>
            <a:endParaRPr lang="en-US" sz="1100" dirty="0"/>
          </a:p>
          <a:p>
            <a:pPr marL="170881" indent="-174629">
              <a:buFont typeface="Arial" panose="020B0604020202020204" pitchFamily="34" charset="0"/>
              <a:buChar char="•"/>
            </a:pPr>
            <a:r>
              <a:rPr lang="en-US" sz="1100" i="1" dirty="0"/>
              <a:t>Work issue</a:t>
            </a:r>
            <a:r>
              <a:rPr lang="en-US" sz="1100" dirty="0"/>
              <a:t>: </a:t>
            </a:r>
            <a:r>
              <a:rPr lang="en-US" sz="1100" b="1" dirty="0"/>
              <a:t>Uncertainty or incompetence - </a:t>
            </a:r>
            <a:r>
              <a:rPr lang="en-US" sz="1100" i="1" dirty="0"/>
              <a:t>Solution</a:t>
            </a:r>
            <a:r>
              <a:rPr lang="en-US" sz="1100" dirty="0"/>
              <a:t>: </a:t>
            </a:r>
            <a:r>
              <a:rPr lang="en-US" sz="1100" b="1" dirty="0"/>
              <a:t>more training </a:t>
            </a:r>
            <a:r>
              <a:rPr lang="en-US" sz="1100" dirty="0"/>
              <a:t>or </a:t>
            </a:r>
            <a:r>
              <a:rPr lang="en-US" sz="1100" b="1" dirty="0"/>
              <a:t>re-assign work</a:t>
            </a:r>
            <a:r>
              <a:rPr lang="en-US" sz="1100" dirty="0"/>
              <a:t>.</a:t>
            </a:r>
          </a:p>
          <a:p>
            <a:endParaRPr lang="en-US" baseline="0" dirty="0" smtClean="0"/>
          </a:p>
        </p:txBody>
      </p:sp>
      <p:sp>
        <p:nvSpPr>
          <p:cNvPr id="4" name="Slide Number Placeholder 3"/>
          <p:cNvSpPr>
            <a:spLocks noGrp="1"/>
          </p:cNvSpPr>
          <p:nvPr>
            <p:ph type="sldNum" sz="quarter" idx="10"/>
          </p:nvPr>
        </p:nvSpPr>
        <p:spPr/>
        <p:txBody>
          <a:bodyPr/>
          <a:lstStyle/>
          <a:p>
            <a:fld id="{4A8062F9-1A06-44E9-BCF7-5E7ED00EC445}"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7074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9" indent="-174629">
              <a:buFont typeface="Arial" panose="020B0604020202020204" pitchFamily="34" charset="0"/>
              <a:buChar char="•"/>
            </a:pPr>
            <a:r>
              <a:rPr lang="en-US" sz="1100" dirty="0"/>
              <a:t>The </a:t>
            </a:r>
            <a:r>
              <a:rPr lang="en-US" sz="1100" b="1" dirty="0"/>
              <a:t>disciplinary roots </a:t>
            </a:r>
            <a:r>
              <a:rPr lang="en-US" sz="1100" dirty="0"/>
              <a:t>for this frame is: political science.</a:t>
            </a:r>
          </a:p>
          <a:p>
            <a:endParaRPr lang="en-US" sz="1100" dirty="0"/>
          </a:p>
          <a:p>
            <a:pPr marL="174629" indent="-174629">
              <a:buFont typeface="Arial" panose="020B0604020202020204" pitchFamily="34" charset="0"/>
              <a:buChar char="•"/>
            </a:pPr>
            <a:r>
              <a:rPr lang="en-US" sz="1100" dirty="0"/>
              <a:t>The organizational image is the </a:t>
            </a:r>
            <a:r>
              <a:rPr lang="en-US" sz="1100" b="1" dirty="0"/>
              <a:t>Jungle</a:t>
            </a:r>
            <a:r>
              <a:rPr lang="en-US" sz="1100" dirty="0"/>
              <a:t>. The emphasis for this frame is on a </a:t>
            </a:r>
            <a:r>
              <a:rPr lang="en-US" sz="1100" b="1" dirty="0"/>
              <a:t>Allocation of Power</a:t>
            </a:r>
            <a:r>
              <a:rPr lang="en-US" sz="1100" dirty="0"/>
              <a:t>.</a:t>
            </a:r>
          </a:p>
          <a:p>
            <a:endParaRPr lang="en-US" sz="1100" dirty="0"/>
          </a:p>
          <a:p>
            <a:pPr marL="174629" indent="-174629" defTabSz="906751">
              <a:buFont typeface="Arial" panose="020B0604020202020204" pitchFamily="34" charset="0"/>
              <a:buChar char="•"/>
            </a:pPr>
            <a:r>
              <a:rPr lang="en-US" sz="1100" dirty="0"/>
              <a:t>From this </a:t>
            </a:r>
            <a:r>
              <a:rPr lang="en-US" sz="1100" b="1" dirty="0"/>
              <a:t>organizational viewpoint, </a:t>
            </a:r>
            <a:r>
              <a:rPr lang="en-US" sz="1100" dirty="0"/>
              <a:t>what you need to know:</a:t>
            </a:r>
          </a:p>
          <a:p>
            <a:pPr marL="627929" lvl="1" indent="-174629">
              <a:buFont typeface="Arial" panose="020B0604020202020204" pitchFamily="34" charset="0"/>
              <a:buChar char="•"/>
            </a:pPr>
            <a:r>
              <a:rPr lang="en-US" sz="1100" dirty="0"/>
              <a:t>Who are the key advocates and adversaries? (keep enemies closer theme)</a:t>
            </a:r>
          </a:p>
          <a:p>
            <a:pPr marL="627929" lvl="1" indent="-174629">
              <a:buFont typeface="Arial" panose="020B0604020202020204" pitchFamily="34" charset="0"/>
              <a:buChar char="•"/>
            </a:pPr>
            <a:r>
              <a:rPr lang="en-US" sz="1100" dirty="0"/>
              <a:t>Who are competing for the limited resources?</a:t>
            </a:r>
          </a:p>
          <a:p>
            <a:pPr marL="627929" lvl="1" indent="-174629">
              <a:buFont typeface="Arial" panose="020B0604020202020204" pitchFamily="34" charset="0"/>
              <a:buChar char="•"/>
            </a:pPr>
            <a:r>
              <a:rPr lang="en-US" sz="1100" dirty="0"/>
              <a:t>How do staff deal with issues: negotiation, compromise or even coercion?</a:t>
            </a:r>
          </a:p>
          <a:p>
            <a:pPr marL="627929" lvl="1" indent="-174629">
              <a:buFont typeface="Arial" panose="020B0604020202020204" pitchFamily="34" charset="0"/>
              <a:buChar char="•"/>
            </a:pPr>
            <a:r>
              <a:rPr lang="en-US" sz="1100" b="1" dirty="0"/>
              <a:t>Effective</a:t>
            </a:r>
            <a:r>
              <a:rPr lang="en-US" sz="1100" dirty="0"/>
              <a:t>: able to build coalitions and alliances for common good</a:t>
            </a:r>
          </a:p>
          <a:p>
            <a:pPr marL="627929" lvl="1" indent="-174629">
              <a:buFont typeface="Arial" panose="020B0604020202020204" pitchFamily="34" charset="0"/>
              <a:buChar char="•"/>
            </a:pPr>
            <a:r>
              <a:rPr lang="en-US" sz="1100" b="1" dirty="0"/>
              <a:t>Ineffective</a:t>
            </a:r>
            <a:r>
              <a:rPr lang="en-US" sz="1100" dirty="0"/>
              <a:t>: if power is in wrong place or so widely dispersed nothing actually gets done.</a:t>
            </a:r>
          </a:p>
          <a:p>
            <a:pPr marL="453300" lvl="1"/>
            <a:endParaRPr lang="en-US" sz="1100" dirty="0"/>
          </a:p>
          <a:p>
            <a:pPr marL="174629" indent="-174629">
              <a:buFont typeface="Arial" panose="020B0604020202020204" pitchFamily="34" charset="0"/>
              <a:buChar char="•"/>
            </a:pPr>
            <a:r>
              <a:rPr lang="en-US" sz="1100" b="1" dirty="0"/>
              <a:t>From a Leadership Style perspective, </a:t>
            </a:r>
            <a:r>
              <a:rPr lang="en-US" sz="1100" dirty="0"/>
              <a:t>you would be viewed as an </a:t>
            </a:r>
            <a:r>
              <a:rPr lang="en-US" sz="1100" b="1" dirty="0"/>
              <a:t>Advocate.</a:t>
            </a:r>
          </a:p>
          <a:p>
            <a:pPr marL="627929" lvl="1" indent="-174629">
              <a:buFont typeface="Arial" panose="020B0604020202020204" pitchFamily="34" charset="0"/>
              <a:buChar char="•"/>
            </a:pPr>
            <a:r>
              <a:rPr lang="en-US" sz="1100" dirty="0"/>
              <a:t>Your focus would be to assess the</a:t>
            </a:r>
            <a:r>
              <a:rPr lang="en-US" sz="1100" b="1" dirty="0"/>
              <a:t> distribution of power </a:t>
            </a:r>
            <a:r>
              <a:rPr lang="en-US" sz="1100" dirty="0"/>
              <a:t>and interests and to </a:t>
            </a:r>
            <a:r>
              <a:rPr lang="en-US" sz="1100" b="1" dirty="0"/>
              <a:t>build linkages </a:t>
            </a:r>
            <a:r>
              <a:rPr lang="en-US" sz="1100" dirty="0"/>
              <a:t>between these interests. </a:t>
            </a:r>
          </a:p>
          <a:p>
            <a:pPr marL="627929" lvl="1" indent="-174629">
              <a:buFont typeface="Arial" panose="020B0604020202020204" pitchFamily="34" charset="0"/>
              <a:buChar char="•"/>
            </a:pPr>
            <a:r>
              <a:rPr lang="en-US" sz="1100" dirty="0"/>
              <a:t>Your</a:t>
            </a:r>
            <a:r>
              <a:rPr lang="en-US" sz="1100" b="1" dirty="0"/>
              <a:t> emphasis: conflict</a:t>
            </a:r>
            <a:r>
              <a:rPr lang="en-US" sz="1100" dirty="0"/>
              <a:t> in </a:t>
            </a:r>
            <a:r>
              <a:rPr lang="en-US" sz="1100" b="1" dirty="0"/>
              <a:t>competition</a:t>
            </a:r>
            <a:r>
              <a:rPr lang="en-US" sz="1100" dirty="0"/>
              <a:t> for </a:t>
            </a:r>
            <a:r>
              <a:rPr lang="en-US" sz="1100" b="1" dirty="0"/>
              <a:t>scarce resources</a:t>
            </a:r>
            <a:r>
              <a:rPr lang="en-US" sz="1100" dirty="0"/>
              <a:t>.</a:t>
            </a:r>
          </a:p>
          <a:p>
            <a:pPr marL="623287" lvl="1" indent="-169987">
              <a:buFont typeface="Arial" panose="020B0604020202020204" pitchFamily="34" charset="0"/>
              <a:buChar char="•"/>
            </a:pPr>
            <a:r>
              <a:rPr lang="en-US" sz="1100" b="1" dirty="0"/>
              <a:t>Effective: mobilize resources </a:t>
            </a:r>
            <a:r>
              <a:rPr lang="en-US" sz="1100" dirty="0"/>
              <a:t>and</a:t>
            </a:r>
            <a:r>
              <a:rPr lang="en-US" sz="1100" b="1" dirty="0"/>
              <a:t> staff to advocate </a:t>
            </a:r>
            <a:r>
              <a:rPr lang="en-US" sz="1100" dirty="0"/>
              <a:t>for organization; </a:t>
            </a:r>
            <a:r>
              <a:rPr lang="en-US" sz="1100" b="1" dirty="0"/>
              <a:t>persuade others; manage conflict</a:t>
            </a:r>
            <a:r>
              <a:rPr lang="en-US" sz="1100" dirty="0"/>
              <a:t>.</a:t>
            </a:r>
          </a:p>
          <a:p>
            <a:pPr marL="627929" lvl="1" indent="-174629">
              <a:buFont typeface="Arial" panose="020B0604020202020204" pitchFamily="34" charset="0"/>
              <a:buChar char="•"/>
            </a:pPr>
            <a:r>
              <a:rPr lang="en-US" sz="1100" dirty="0"/>
              <a:t>You would are</a:t>
            </a:r>
            <a:r>
              <a:rPr lang="en-US" sz="1100" b="1" dirty="0"/>
              <a:t> ineffective as a political person </a:t>
            </a:r>
            <a:r>
              <a:rPr lang="en-US" sz="1100" dirty="0"/>
              <a:t>if you are consider to be a “hustler” – someone who leads by manipulation.</a:t>
            </a:r>
          </a:p>
          <a:p>
            <a:pPr marL="453300" lvl="1"/>
            <a:endParaRPr lang="en-US" sz="1100" dirty="0"/>
          </a:p>
          <a:p>
            <a:pPr marL="170881" indent="-174629">
              <a:buFont typeface="Arial" panose="020B0604020202020204" pitchFamily="34" charset="0"/>
              <a:buChar char="•"/>
            </a:pPr>
            <a:r>
              <a:rPr lang="en-US" sz="1100" i="1" dirty="0"/>
              <a:t>Work issue</a:t>
            </a:r>
            <a:r>
              <a:rPr lang="en-US" sz="1100" dirty="0"/>
              <a:t>: C</a:t>
            </a:r>
            <a:r>
              <a:rPr lang="en-US" sz="1100" b="1" dirty="0"/>
              <a:t>onflict perceived “winners” and “losers” </a:t>
            </a:r>
            <a:r>
              <a:rPr lang="en-US" sz="1100" dirty="0"/>
              <a:t>or</a:t>
            </a:r>
            <a:r>
              <a:rPr lang="en-US" sz="1100" b="1" dirty="0"/>
              <a:t> disempowerment – </a:t>
            </a:r>
            <a:r>
              <a:rPr lang="en-US" sz="1100" i="1" dirty="0"/>
              <a:t>Solution</a:t>
            </a:r>
            <a:r>
              <a:rPr lang="en-US" sz="1100" dirty="0"/>
              <a:t>: create an arena to discuss issues to bring people together for the benefit of all.</a:t>
            </a:r>
          </a:p>
          <a:p>
            <a:endParaRPr lang="en-US" b="1" baseline="0" dirty="0" smtClean="0"/>
          </a:p>
        </p:txBody>
      </p:sp>
      <p:sp>
        <p:nvSpPr>
          <p:cNvPr id="4" name="Slide Number Placeholder 3"/>
          <p:cNvSpPr>
            <a:spLocks noGrp="1"/>
          </p:cNvSpPr>
          <p:nvPr>
            <p:ph type="sldNum" sz="quarter" idx="10"/>
          </p:nvPr>
        </p:nvSpPr>
        <p:spPr/>
        <p:txBody>
          <a:bodyPr/>
          <a:lstStyle/>
          <a:p>
            <a:fld id="{4A8062F9-1A06-44E9-BCF7-5E7ED00EC445}" type="slidenum">
              <a:rPr lang="en-US" smtClean="0"/>
              <a:t>7</a:t>
            </a:fld>
            <a:endParaRPr lang="en-US"/>
          </a:p>
        </p:txBody>
      </p:sp>
    </p:spTree>
    <p:extLst>
      <p:ext uri="{BB962C8B-B14F-4D97-AF65-F5344CB8AC3E}">
        <p14:creationId xmlns:p14="http://schemas.microsoft.com/office/powerpoint/2010/main" val="3758689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9" indent="-174629">
              <a:buFont typeface="Arial" panose="020B0604020202020204" pitchFamily="34" charset="0"/>
              <a:buChar char="•"/>
            </a:pPr>
            <a:r>
              <a:rPr lang="en-US" sz="1100" dirty="0"/>
              <a:t>The </a:t>
            </a:r>
            <a:r>
              <a:rPr lang="en-US" sz="1100" b="1" dirty="0"/>
              <a:t>disciplinary roots </a:t>
            </a:r>
            <a:r>
              <a:rPr lang="en-US" sz="1100" dirty="0"/>
              <a:t>for this frame is: social and cultural anthropology.</a:t>
            </a:r>
          </a:p>
          <a:p>
            <a:endParaRPr lang="en-US" sz="1100" dirty="0"/>
          </a:p>
          <a:p>
            <a:pPr marL="174629" indent="-174629">
              <a:buFont typeface="Arial" panose="020B0604020202020204" pitchFamily="34" charset="0"/>
              <a:buChar char="•"/>
            </a:pPr>
            <a:r>
              <a:rPr lang="en-US" sz="1100" dirty="0"/>
              <a:t>The organizational image is the </a:t>
            </a:r>
            <a:r>
              <a:rPr lang="en-US" sz="1100" b="1" dirty="0"/>
              <a:t>Theater</a:t>
            </a:r>
            <a:r>
              <a:rPr lang="en-US" sz="1100" dirty="0"/>
              <a:t>.  The emphases for the frame are on a </a:t>
            </a:r>
            <a:r>
              <a:rPr lang="en-US" sz="1100" b="1" dirty="0"/>
              <a:t>Meaning, Purpose and Value</a:t>
            </a:r>
            <a:r>
              <a:rPr lang="en-US" sz="1100" dirty="0"/>
              <a:t>.</a:t>
            </a:r>
          </a:p>
          <a:p>
            <a:endParaRPr lang="en-US" sz="1100" dirty="0"/>
          </a:p>
          <a:p>
            <a:pPr marL="174629" indent="-174629">
              <a:buFont typeface="Arial" panose="020B0604020202020204" pitchFamily="34" charset="0"/>
              <a:buChar char="•"/>
            </a:pPr>
            <a:r>
              <a:rPr lang="en-US" sz="1100" dirty="0"/>
              <a:t>From this </a:t>
            </a:r>
            <a:r>
              <a:rPr lang="en-US" sz="1100" b="1" dirty="0"/>
              <a:t>organizational viewpoint, </a:t>
            </a:r>
            <a:r>
              <a:rPr lang="en-US" sz="1100" dirty="0"/>
              <a:t>what you need to know</a:t>
            </a:r>
            <a:r>
              <a:rPr lang="en-US" sz="1100" b="1" dirty="0"/>
              <a:t>:</a:t>
            </a:r>
          </a:p>
          <a:p>
            <a:pPr marL="628005" lvl="1" indent="-174629">
              <a:buFont typeface="Arial" panose="020B0604020202020204" pitchFamily="34" charset="0"/>
              <a:buChar char="•"/>
            </a:pPr>
            <a:r>
              <a:rPr lang="en-US" sz="1100" dirty="0"/>
              <a:t>What is vision of organization? How is it articulated?</a:t>
            </a:r>
          </a:p>
          <a:p>
            <a:pPr marL="627929" lvl="1" indent="-174629">
              <a:buFont typeface="Arial" panose="020B0604020202020204" pitchFamily="34" charset="0"/>
              <a:buChar char="•"/>
            </a:pPr>
            <a:r>
              <a:rPr lang="en-US" sz="1100" dirty="0"/>
              <a:t>What are the important “rituals”, stories, myths, beliefs within an your organization?</a:t>
            </a:r>
          </a:p>
          <a:p>
            <a:pPr marL="627929" lvl="1" indent="-174629">
              <a:buFont typeface="Arial" panose="020B0604020202020204" pitchFamily="34" charset="0"/>
              <a:buChar char="•"/>
            </a:pPr>
            <a:r>
              <a:rPr lang="en-US" sz="1100" b="1" dirty="0"/>
              <a:t>Organization is effective</a:t>
            </a:r>
            <a:r>
              <a:rPr lang="en-US" sz="1100" dirty="0"/>
              <a:t> when it provides meaning and purpose – a reason for why we are working there.</a:t>
            </a:r>
          </a:p>
          <a:p>
            <a:pPr marL="627929" lvl="1" indent="-174629" defTabSz="906751">
              <a:buFont typeface="Arial" panose="020B0604020202020204" pitchFamily="34" charset="0"/>
              <a:buChar char="•"/>
            </a:pPr>
            <a:r>
              <a:rPr lang="en-US" sz="1100" b="1" dirty="0"/>
              <a:t>Organization is ineffective</a:t>
            </a:r>
            <a:r>
              <a:rPr lang="en-US" sz="1100" dirty="0"/>
              <a:t> when there is too much ambiguity.</a:t>
            </a:r>
          </a:p>
          <a:p>
            <a:pPr marL="627929" lvl="1" indent="-174629">
              <a:buFont typeface="Arial" panose="020B0604020202020204" pitchFamily="34" charset="0"/>
              <a:buChar char="•"/>
            </a:pPr>
            <a:endParaRPr lang="en-US" sz="1100" dirty="0"/>
          </a:p>
          <a:p>
            <a:pPr marL="174629" indent="-174629">
              <a:buFont typeface="Arial" panose="020B0604020202020204" pitchFamily="34" charset="0"/>
              <a:buChar char="•"/>
            </a:pPr>
            <a:r>
              <a:rPr lang="en-US" sz="1100" b="1" dirty="0"/>
              <a:t>From a Leadership Style perspective, </a:t>
            </a:r>
            <a:r>
              <a:rPr lang="en-US" sz="1100" dirty="0"/>
              <a:t>you would be viewed as an </a:t>
            </a:r>
            <a:r>
              <a:rPr lang="en-US" sz="1100" b="1" dirty="0"/>
              <a:t>Prophet</a:t>
            </a:r>
            <a:r>
              <a:rPr lang="en-US" sz="1100" dirty="0"/>
              <a:t>.</a:t>
            </a:r>
            <a:endParaRPr lang="en-US" sz="1100" b="1" dirty="0"/>
          </a:p>
          <a:p>
            <a:pPr marL="627929" lvl="1" indent="-174629">
              <a:buFont typeface="Arial" panose="020B0604020202020204" pitchFamily="34" charset="0"/>
              <a:buChar char="•"/>
            </a:pPr>
            <a:r>
              <a:rPr lang="en-US" sz="1100" dirty="0"/>
              <a:t>Your focus would be on </a:t>
            </a:r>
            <a:r>
              <a:rPr lang="en-US" sz="1100" b="1" dirty="0"/>
              <a:t>inspiration and meaning</a:t>
            </a:r>
            <a:r>
              <a:rPr lang="en-US" sz="1100" dirty="0"/>
              <a:t>. </a:t>
            </a:r>
          </a:p>
          <a:p>
            <a:pPr marL="627929" lvl="1" indent="-174629">
              <a:buFont typeface="Arial" panose="020B0604020202020204" pitchFamily="34" charset="0"/>
              <a:buChar char="•"/>
            </a:pPr>
            <a:r>
              <a:rPr lang="en-US" sz="1100" b="1" dirty="0"/>
              <a:t>Your emphasis </a:t>
            </a:r>
            <a:r>
              <a:rPr lang="en-US" sz="1100" dirty="0"/>
              <a:t>would be to frame the work experience by providing a vision.</a:t>
            </a:r>
          </a:p>
          <a:p>
            <a:pPr marL="623287" lvl="1" indent="-169987">
              <a:buFont typeface="Arial" panose="020B0604020202020204" pitchFamily="34" charset="0"/>
              <a:buChar char="•"/>
            </a:pPr>
            <a:r>
              <a:rPr lang="en-US" sz="1100" dirty="0"/>
              <a:t>You would be </a:t>
            </a:r>
            <a:r>
              <a:rPr lang="en-US" sz="1100" b="1" dirty="0"/>
              <a:t>effective: </a:t>
            </a:r>
            <a:r>
              <a:rPr lang="en-US" sz="1100" dirty="0"/>
              <a:t>provide </a:t>
            </a:r>
            <a:r>
              <a:rPr lang="en-US" sz="1100" b="1" dirty="0"/>
              <a:t>symbolic meaning</a:t>
            </a:r>
            <a:r>
              <a:rPr lang="en-US" sz="1100" dirty="0"/>
              <a:t>, </a:t>
            </a:r>
            <a:r>
              <a:rPr lang="en-US" sz="1100" b="1" dirty="0"/>
              <a:t>tells stories</a:t>
            </a:r>
            <a:r>
              <a:rPr lang="en-US" sz="1100" dirty="0"/>
              <a:t>, and </a:t>
            </a:r>
            <a:r>
              <a:rPr lang="en-US" sz="1100" b="1" dirty="0"/>
              <a:t>frame experiences  </a:t>
            </a:r>
            <a:r>
              <a:rPr lang="en-US" sz="1100" dirty="0"/>
              <a:t>to answer why am I doing this?</a:t>
            </a:r>
          </a:p>
          <a:p>
            <a:pPr marL="627929" lvl="1" indent="-174629">
              <a:buFont typeface="Arial" panose="020B0604020202020204" pitchFamily="34" charset="0"/>
              <a:buChar char="•"/>
            </a:pPr>
            <a:r>
              <a:rPr lang="en-US" sz="1100" b="1" dirty="0"/>
              <a:t>Ineffective:</a:t>
            </a:r>
            <a:r>
              <a:rPr lang="en-US" sz="1100" dirty="0"/>
              <a:t> viewed as “fanatical” or “fool” –no substance / smoke &amp; mirrors</a:t>
            </a:r>
          </a:p>
          <a:p>
            <a:pPr marL="453300" lvl="1"/>
            <a:endParaRPr lang="en-US" sz="1100" dirty="0"/>
          </a:p>
          <a:p>
            <a:pPr marL="170881" indent="-174629">
              <a:buFont typeface="Arial" panose="020B0604020202020204" pitchFamily="34" charset="0"/>
              <a:buChar char="•"/>
            </a:pPr>
            <a:r>
              <a:rPr lang="en-US" sz="1100" dirty="0"/>
              <a:t>Work issue: </a:t>
            </a:r>
            <a:r>
              <a:rPr lang="en-US" sz="1100" b="1" dirty="0"/>
              <a:t>loss of motivation or staff clinging to the past – Solution:</a:t>
            </a:r>
            <a:r>
              <a:rPr lang="en-US" sz="1100" dirty="0"/>
              <a:t> develop transitional rituals to mourn the past &amp; celebrate the future.</a:t>
            </a:r>
          </a:p>
        </p:txBody>
      </p:sp>
      <p:sp>
        <p:nvSpPr>
          <p:cNvPr id="4" name="Slide Number Placeholder 3"/>
          <p:cNvSpPr>
            <a:spLocks noGrp="1"/>
          </p:cNvSpPr>
          <p:nvPr>
            <p:ph type="sldNum" sz="quarter" idx="10"/>
          </p:nvPr>
        </p:nvSpPr>
        <p:spPr/>
        <p:txBody>
          <a:bodyPr/>
          <a:lstStyle/>
          <a:p>
            <a:fld id="{4A8062F9-1A06-44E9-BCF7-5E7ED00EC445}" type="slidenum">
              <a:rPr lang="en-US" smtClean="0"/>
              <a:t>8</a:t>
            </a:fld>
            <a:endParaRPr lang="en-US"/>
          </a:p>
        </p:txBody>
      </p:sp>
    </p:spTree>
    <p:extLst>
      <p:ext uri="{BB962C8B-B14F-4D97-AF65-F5344CB8AC3E}">
        <p14:creationId xmlns:p14="http://schemas.microsoft.com/office/powerpoint/2010/main" val="1731104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Issues:</a:t>
            </a:r>
          </a:p>
          <a:p>
            <a:pPr marL="171394" indent="-171394">
              <a:buFont typeface="Arial" panose="020B0604020202020204" pitchFamily="34" charset="0"/>
              <a:buChar char="•"/>
            </a:pPr>
            <a:r>
              <a:rPr lang="en-US" dirty="0" smtClean="0"/>
              <a:t>Are</a:t>
            </a:r>
            <a:r>
              <a:rPr lang="en-US" baseline="0" dirty="0" smtClean="0"/>
              <a:t> individual commitment and motivation essential to success?  HR, SY  not ST, PL</a:t>
            </a:r>
          </a:p>
          <a:p>
            <a:pPr marL="171394" indent="-171394">
              <a:buFont typeface="Arial" panose="020B0604020202020204" pitchFamily="34" charset="0"/>
              <a:buChar char="•"/>
            </a:pPr>
            <a:r>
              <a:rPr lang="en-US" baseline="0" dirty="0" smtClean="0"/>
              <a:t>Is the technical quality of the decision important?  ST   not HR, PL, SY</a:t>
            </a:r>
          </a:p>
          <a:p>
            <a:pPr marL="171394" indent="-171394">
              <a:buFont typeface="Arial" panose="020B0604020202020204" pitchFamily="34" charset="0"/>
              <a:buChar char="•"/>
            </a:pPr>
            <a:r>
              <a:rPr lang="en-US" baseline="0" dirty="0" smtClean="0"/>
              <a:t>Are there high levels of ambiguity and uncertainty?  PL, SY  not ST, HR</a:t>
            </a:r>
          </a:p>
          <a:p>
            <a:pPr marL="171394" indent="-171394">
              <a:buFont typeface="Arial" panose="020B0604020202020204" pitchFamily="34" charset="0"/>
              <a:buChar char="•"/>
            </a:pPr>
            <a:r>
              <a:rPr lang="en-US" baseline="0" dirty="0" smtClean="0"/>
              <a:t>Are conflict and scarce resources significant?  PL, SY  not ST, HR</a:t>
            </a:r>
            <a:endParaRPr lang="en-US" dirty="0"/>
          </a:p>
        </p:txBody>
      </p:sp>
      <p:sp>
        <p:nvSpPr>
          <p:cNvPr id="4" name="Slide Number Placeholder 3"/>
          <p:cNvSpPr>
            <a:spLocks noGrp="1"/>
          </p:cNvSpPr>
          <p:nvPr>
            <p:ph type="sldNum" sz="quarter" idx="10"/>
          </p:nvPr>
        </p:nvSpPr>
        <p:spPr/>
        <p:txBody>
          <a:bodyPr/>
          <a:lstStyle/>
          <a:p>
            <a:fld id="{A0CC46EB-9FAB-4C1A-B633-314F35016300}" type="slidenum">
              <a:rPr lang="en-US" smtClean="0"/>
              <a:t>9</a:t>
            </a:fld>
            <a:endParaRPr lang="en-US"/>
          </a:p>
        </p:txBody>
      </p:sp>
    </p:spTree>
    <p:extLst>
      <p:ext uri="{BB962C8B-B14F-4D97-AF65-F5344CB8AC3E}">
        <p14:creationId xmlns:p14="http://schemas.microsoft.com/office/powerpoint/2010/main" val="24642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E68A134F-EF3B-4813-B3F0-5E1EC935CF0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1D256-B644-41C3-84B3-608FB9793EC5}" type="slidenum">
              <a:rPr lang="en-US" smtClean="0"/>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8A134F-EF3B-4813-B3F0-5E1EC935CF0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8A134F-EF3B-4813-B3F0-5E1EC935CF0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BD86EE82-B78B-4B6B-BA2A-A2256028D8C7}"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solidFill>
                <a:srgbClr val="2DA2BF">
                  <a:tint val="20000"/>
                </a:srgbClr>
              </a:solidFill>
            </a:endParaRPr>
          </a:p>
        </p:txBody>
      </p:sp>
      <p:sp>
        <p:nvSpPr>
          <p:cNvPr id="6" name="Slide Number Placeholder 5"/>
          <p:cNvSpPr>
            <a:spLocks noGrp="1"/>
          </p:cNvSpPr>
          <p:nvPr>
            <p:ph type="sldNum" sz="quarter" idx="12"/>
          </p:nvPr>
        </p:nvSpPr>
        <p:spPr/>
        <p:txBody>
          <a:bodyPr/>
          <a:lstStyle/>
          <a:p>
            <a:fld id="{D3A9ADCA-3E97-4B2D-BC49-A5769CDEA761}" type="slidenum">
              <a:rPr lang="en-US" smtClean="0"/>
              <a:pPr/>
              <a:t>‹#›</a:t>
            </a:fld>
            <a:endParaRPr lang="en-US"/>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86EE82-B78B-4B6B-BA2A-A2256028D8C7}" type="datetimeFigureOut">
              <a:rPr lang="en-US" smtClean="0">
                <a:solidFill>
                  <a:prstClr val="black"/>
                </a:solidFill>
              </a:rPr>
              <a:pPr/>
              <a:t>5/18/2015</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3A9ADCA-3E97-4B2D-BC49-A5769CDEA761}" type="slidenum">
              <a:rPr lang="en-US" smtClean="0">
                <a:solidFill>
                  <a:prstClr val="black"/>
                </a:solidFill>
              </a:rPr>
              <a:pPr/>
              <a:t>‹#›</a:t>
            </a:fld>
            <a:endParaRPr lang="en-US">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BD86EE82-B78B-4B6B-BA2A-A2256028D8C7}" type="datetimeFigureOut">
              <a:rPr lang="en-US" smtClean="0">
                <a:solidFill>
                  <a:prstClr val="white"/>
                </a:solidFill>
              </a:rPr>
              <a:pPr/>
              <a:t>5/18/2015</a:t>
            </a:fld>
            <a:endParaRPr lang="en-US">
              <a:solidFill>
                <a:prstClr val="white"/>
              </a:solidFill>
            </a:endParaRPr>
          </a:p>
        </p:txBody>
      </p:sp>
      <p:sp>
        <p:nvSpPr>
          <p:cNvPr id="91" name="Footer Placeholder 90"/>
          <p:cNvSpPr>
            <a:spLocks noGrp="1"/>
          </p:cNvSpPr>
          <p:nvPr>
            <p:ph type="ftr" sz="quarter" idx="11"/>
          </p:nvPr>
        </p:nvSpPr>
        <p:spPr/>
        <p:txBody>
          <a:bodyPr/>
          <a:lstStyle/>
          <a:p>
            <a:endParaRPr lang="en-US">
              <a:solidFill>
                <a:prstClr val="white"/>
              </a:solidFill>
            </a:endParaRPr>
          </a:p>
        </p:txBody>
      </p:sp>
      <p:sp>
        <p:nvSpPr>
          <p:cNvPr id="92" name="Slide Number Placeholder 91"/>
          <p:cNvSpPr>
            <a:spLocks noGrp="1"/>
          </p:cNvSpPr>
          <p:nvPr>
            <p:ph type="sldNum" sz="quarter" idx="12"/>
          </p:nvPr>
        </p:nvSpPr>
        <p:spPr/>
        <p:txBody>
          <a:bodyPr/>
          <a:lstStyle/>
          <a:p>
            <a:fld id="{D3A9ADCA-3E97-4B2D-BC49-A5769CDEA761}" type="slidenum">
              <a:rPr lang="en-US" smtClean="0">
                <a:solidFill>
                  <a:prstClr val="white"/>
                </a:solidFill>
              </a:rPr>
              <a:pPr/>
              <a:t>‹#›</a:t>
            </a:fld>
            <a:endParaRPr lang="en-US">
              <a:solidFill>
                <a:prstClr val="white"/>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86EE82-B78B-4B6B-BA2A-A2256028D8C7}" type="datetimeFigureOut">
              <a:rPr lang="en-US" smtClean="0">
                <a:solidFill>
                  <a:prstClr val="white"/>
                </a:solidFill>
              </a:rPr>
              <a:pPr/>
              <a:t>5/18/2015</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D3A9ADCA-3E97-4B2D-BC49-A5769CDEA761}"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86EE82-B78B-4B6B-BA2A-A2256028D8C7}" type="datetimeFigureOut">
              <a:rPr lang="en-US" smtClean="0">
                <a:solidFill>
                  <a:prstClr val="black"/>
                </a:solidFill>
              </a:rPr>
              <a:pPr/>
              <a:t>5/18/2015</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D3A9ADCA-3E97-4B2D-BC49-A5769CDEA761}" type="slidenum">
              <a:rPr lang="en-US" smtClean="0">
                <a:solidFill>
                  <a:prstClr val="black"/>
                </a:solidFill>
              </a:rPr>
              <a:pPr/>
              <a:t>‹#›</a:t>
            </a:fld>
            <a:endParaRPr lang="en-US">
              <a:solidFill>
                <a:prstClr val="black"/>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86EE82-B78B-4B6B-BA2A-A2256028D8C7}" type="datetimeFigureOut">
              <a:rPr lang="en-US" smtClean="0">
                <a:solidFill>
                  <a:prstClr val="white"/>
                </a:solidFill>
              </a:rPr>
              <a:pPr/>
              <a:t>5/18/2015</a:t>
            </a:fld>
            <a:endParaRPr lang="en-US">
              <a:solidFill>
                <a:prstClr val="white"/>
              </a:solidFill>
            </a:endParaRPr>
          </a:p>
        </p:txBody>
      </p:sp>
      <p:sp>
        <p:nvSpPr>
          <p:cNvPr id="4" name="Footer Placeholder 3"/>
          <p:cNvSpPr>
            <a:spLocks noGrp="1"/>
          </p:cNvSpPr>
          <p:nvPr>
            <p:ph type="ftr" sz="quarter" idx="11"/>
          </p:nvPr>
        </p:nvSpPr>
        <p:spPr/>
        <p:txBody>
          <a:bodyPr/>
          <a:lstStyle/>
          <a:p>
            <a:endParaRPr lang="en-US">
              <a:solidFill>
                <a:prstClr val="white"/>
              </a:solidFill>
            </a:endParaRPr>
          </a:p>
        </p:txBody>
      </p:sp>
      <p:sp>
        <p:nvSpPr>
          <p:cNvPr id="5" name="Slide Number Placeholder 4"/>
          <p:cNvSpPr>
            <a:spLocks noGrp="1"/>
          </p:cNvSpPr>
          <p:nvPr>
            <p:ph type="sldNum" sz="quarter" idx="12"/>
          </p:nvPr>
        </p:nvSpPr>
        <p:spPr/>
        <p:txBody>
          <a:bodyPr/>
          <a:lstStyle/>
          <a:p>
            <a:fld id="{D3A9ADCA-3E97-4B2D-BC49-A5769CDEA761}" type="slidenum">
              <a:rPr lang="en-US" smtClean="0">
                <a:solidFill>
                  <a:prstClr val="white"/>
                </a:solidFill>
              </a:rPr>
              <a:pPr/>
              <a:t>‹#›</a:t>
            </a:fld>
            <a:endParaRPr lang="en-US">
              <a:solidFill>
                <a:prstClr val="white"/>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86EE82-B78B-4B6B-BA2A-A2256028D8C7}" type="datetimeFigureOut">
              <a:rPr lang="en-US" smtClean="0">
                <a:solidFill>
                  <a:prstClr val="black"/>
                </a:solidFill>
              </a:rPr>
              <a:pPr/>
              <a:t>5/18/2015</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D3A9ADCA-3E97-4B2D-BC49-A5769CDEA761}" type="slidenum">
              <a:rPr lang="en-US" smtClean="0">
                <a:solidFill>
                  <a:prstClr val="black"/>
                </a:solidFill>
              </a:rPr>
              <a:pPr/>
              <a:t>‹#›</a:t>
            </a:fld>
            <a:endParaRPr lang="en-US">
              <a:solidFill>
                <a:prstClr val="black"/>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D86EE82-B78B-4B6B-BA2A-A2256028D8C7}" type="datetimeFigureOut">
              <a:rPr lang="en-US" smtClean="0">
                <a:solidFill>
                  <a:prstClr val="black"/>
                </a:solidFill>
              </a:rPr>
              <a:pPr/>
              <a:t>5/18/2015</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3A9ADCA-3E97-4B2D-BC49-A5769CDEA761}" type="slidenum">
              <a:rPr lang="en-US" smtClean="0">
                <a:solidFill>
                  <a:prstClr val="black"/>
                </a:solidFill>
              </a:rPr>
              <a:pPr/>
              <a:t>‹#›</a:t>
            </a:fld>
            <a:endParaRPr lang="en-US">
              <a:solidFill>
                <a:prstClr val="black"/>
              </a:solidFill>
            </a:endParaRP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8A134F-EF3B-4813-B3F0-5E1EC935CF0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BD86EE82-B78B-4B6B-BA2A-A2256028D8C7}" type="datetimeFigureOut">
              <a:rPr lang="en-US" smtClean="0">
                <a:solidFill>
                  <a:prstClr val="white"/>
                </a:solidFill>
              </a:rPr>
              <a:pPr/>
              <a:t>5/18/2015</a:t>
            </a:fld>
            <a:endParaRPr lang="en-US">
              <a:solidFill>
                <a:prstClr val="white"/>
              </a:solidFill>
            </a:endParaRPr>
          </a:p>
        </p:txBody>
      </p:sp>
      <p:sp>
        <p:nvSpPr>
          <p:cNvPr id="6" name="Footer Placeholder 5"/>
          <p:cNvSpPr>
            <a:spLocks noGrp="1"/>
          </p:cNvSpPr>
          <p:nvPr>
            <p:ph type="ftr" sz="quarter" idx="11"/>
          </p:nvPr>
        </p:nvSpPr>
        <p:spPr/>
        <p:txBody>
          <a:bodyPr/>
          <a:lstStyle/>
          <a:p>
            <a:endParaRPr lang="en-US">
              <a:solidFill>
                <a:prstClr val="white"/>
              </a:solidFill>
            </a:endParaRPr>
          </a:p>
        </p:txBody>
      </p:sp>
      <p:sp>
        <p:nvSpPr>
          <p:cNvPr id="7" name="Slide Number Placeholder 6"/>
          <p:cNvSpPr>
            <a:spLocks noGrp="1"/>
          </p:cNvSpPr>
          <p:nvPr>
            <p:ph type="sldNum" sz="quarter" idx="12"/>
          </p:nvPr>
        </p:nvSpPr>
        <p:spPr/>
        <p:txBody>
          <a:bodyPr/>
          <a:lstStyle/>
          <a:p>
            <a:fld id="{D3A9ADCA-3E97-4B2D-BC49-A5769CDEA761}" type="slidenum">
              <a:rPr lang="en-US" smtClean="0">
                <a:solidFill>
                  <a:prstClr val="white"/>
                </a:solidFill>
              </a:rPr>
              <a:pPr/>
              <a:t>‹#›</a:t>
            </a:fld>
            <a:endParaRPr lang="en-US">
              <a:solidFill>
                <a:prstClr val="white"/>
              </a:solidFill>
            </a:endParaRP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86EE82-B78B-4B6B-BA2A-A2256028D8C7}" type="datetimeFigureOut">
              <a:rPr lang="en-US" smtClean="0">
                <a:solidFill>
                  <a:prstClr val="black"/>
                </a:solidFill>
              </a:rPr>
              <a:pPr/>
              <a:t>5/18/2015</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3A9ADCA-3E97-4B2D-BC49-A5769CDEA761}" type="slidenum">
              <a:rPr lang="en-US" smtClean="0">
                <a:solidFill>
                  <a:prstClr val="black"/>
                </a:solidFill>
              </a:rPr>
              <a:pPr/>
              <a:t>‹#›</a:t>
            </a:fld>
            <a:endParaRPr lang="en-US">
              <a:solidFill>
                <a:prstClr val="black"/>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86EE82-B78B-4B6B-BA2A-A2256028D8C7}" type="datetimeFigureOut">
              <a:rPr lang="en-US" smtClean="0">
                <a:solidFill>
                  <a:prstClr val="black"/>
                </a:solidFill>
              </a:rPr>
              <a:pPr/>
              <a:t>5/18/2015</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3A9ADCA-3E97-4B2D-BC49-A5769CDEA761}" type="slidenum">
              <a:rPr lang="en-US" smtClean="0">
                <a:solidFill>
                  <a:prstClr val="black"/>
                </a:solidFill>
              </a:rPr>
              <a:pPr/>
              <a:t>‹#›</a:t>
            </a:fld>
            <a:endParaRPr lang="en-US">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E68A134F-EF3B-4813-B3F0-5E1EC935CF02}" type="datetimeFigureOut">
              <a:rPr lang="en-US" smtClean="0"/>
              <a:t>5/18/2015</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BA51D256-B644-41C3-84B3-608FB9793EC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8A134F-EF3B-4813-B3F0-5E1EC935CF02}"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8A134F-EF3B-4813-B3F0-5E1EC935CF02}" type="datetimeFigureOut">
              <a:rPr lang="en-US" smtClean="0"/>
              <a:t>5/18/2015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8A134F-EF3B-4813-B3F0-5E1EC935CF02}" type="datetimeFigureOut">
              <a:rPr lang="en-US" smtClean="0"/>
              <a:t>5/18/2015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A134F-EF3B-4813-B3F0-5E1EC935CF02}" type="datetimeFigureOut">
              <a:rPr lang="en-US" smtClean="0"/>
              <a:t>5/18/2015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51D256-B644-41C3-84B3-608FB9793EC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68A134F-EF3B-4813-B3F0-5E1EC935CF02}"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1D256-B644-41C3-84B3-608FB9793EC5}" type="slidenum">
              <a:rPr lang="en-US" smtClean="0"/>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E68A134F-EF3B-4813-B3F0-5E1EC935CF02}"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51D256-B644-41C3-84B3-608FB9793EC5}" type="slidenum">
              <a:rPr lang="en-US" smtClean="0"/>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E68A134F-EF3B-4813-B3F0-5E1EC935CF02}" type="datetimeFigureOut">
              <a:rPr lang="en-US" smtClean="0"/>
              <a:t>5/18/2015</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BA51D256-B644-41C3-84B3-608FB9793EC5}"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E68A134F-EF3B-4813-B3F0-5E1EC935CF02}" type="datetimeFigureOut">
              <a:rPr lang="en-US" smtClean="0"/>
              <a:t>5/18/2015</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BA51D256-B644-41C3-84B3-608FB9793EC5}"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joangallos.com/wp-content/uploads/2007/08/reframing-complexity-a-four-dimensional-approach.doc"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www.joangallos.com/" TargetMode="External"/><Relationship Id="rId4" Type="http://schemas.openxmlformats.org/officeDocument/2006/relationships/hyperlink" Target="http://www.leebolman.com/index.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19400"/>
            <a:ext cx="4707622" cy="2667000"/>
          </a:xfrm>
        </p:spPr>
        <p:txBody>
          <a:bodyPr>
            <a:normAutofit fontScale="90000"/>
          </a:bodyPr>
          <a:lstStyle/>
          <a:p>
            <a:pPr algn="ctr"/>
            <a:r>
              <a:rPr lang="en-US" sz="4000" dirty="0">
                <a:effectLst>
                  <a:outerShdw blurRad="38100" dist="38100" dir="2700000" algn="tl">
                    <a:srgbClr val="000000">
                      <a:alpha val="43137"/>
                    </a:srgbClr>
                  </a:outerShdw>
                </a:effectLst>
              </a:rPr>
              <a:t>Leadership Styles: Why choose?</a:t>
            </a:r>
            <a:r>
              <a:rPr lang="en-US" sz="4000" dirty="0"/>
              <a:t> </a:t>
            </a:r>
            <a:r>
              <a:rPr lang="en-US" dirty="0"/>
              <a:t> </a:t>
            </a:r>
            <a:br>
              <a:rPr lang="en-US" dirty="0"/>
            </a:br>
            <a:r>
              <a:rPr lang="en-US" sz="2700" dirty="0">
                <a:effectLst>
                  <a:outerShdw blurRad="38100" dist="38100" dir="2700000" algn="tl">
                    <a:srgbClr val="000000">
                      <a:alpha val="43137"/>
                    </a:srgbClr>
                  </a:outerShdw>
                </a:effectLst>
              </a:rPr>
              <a:t>Tailoring your leadership style to a custom fit for you and your organization</a:t>
            </a:r>
            <a:r>
              <a:rPr lang="en-US" dirty="0"/>
              <a:t/>
            </a:r>
            <a:br>
              <a:rPr lang="en-US" dirty="0"/>
            </a:br>
            <a:r>
              <a:rPr lang="en-US" dirty="0"/>
              <a:t/>
            </a:r>
            <a:br>
              <a:rPr lang="en-US" dirty="0"/>
            </a:br>
            <a:endParaRPr lang="en-US" dirty="0"/>
          </a:p>
        </p:txBody>
      </p:sp>
      <p:sp>
        <p:nvSpPr>
          <p:cNvPr id="3" name="Subtitle 2"/>
          <p:cNvSpPr>
            <a:spLocks noGrp="1"/>
          </p:cNvSpPr>
          <p:nvPr>
            <p:ph type="subTitle" idx="1"/>
          </p:nvPr>
        </p:nvSpPr>
        <p:spPr>
          <a:xfrm>
            <a:off x="2438400" y="4876800"/>
            <a:ext cx="7010400" cy="2090664"/>
          </a:xfrm>
        </p:spPr>
        <p:txBody>
          <a:bodyPr>
            <a:normAutofit/>
          </a:bodyPr>
          <a:lstStyle/>
          <a:p>
            <a:endParaRPr lang="en-US" b="1" dirty="0" smtClean="0"/>
          </a:p>
          <a:p>
            <a:pPr algn="ctr"/>
            <a:r>
              <a:rPr lang="en-US" b="1" dirty="0" smtClean="0">
                <a:effectLst>
                  <a:outerShdw blurRad="38100" dist="38100" dir="2700000" algn="tl">
                    <a:srgbClr val="000000">
                      <a:alpha val="43137"/>
                    </a:srgbClr>
                  </a:outerShdw>
                </a:effectLst>
              </a:rPr>
              <a:t>Jill Dixon- </a:t>
            </a:r>
            <a:r>
              <a:rPr lang="en-US" dirty="0" smtClean="0">
                <a:effectLst>
                  <a:outerShdw blurRad="38100" dist="38100" dir="2700000" algn="tl">
                    <a:srgbClr val="000000">
                      <a:alpha val="43137"/>
                    </a:srgbClr>
                  </a:outerShdw>
                </a:effectLst>
              </a:rPr>
              <a:t>Director of Public Services</a:t>
            </a:r>
          </a:p>
          <a:p>
            <a:pPr algn="ctr"/>
            <a:r>
              <a:rPr lang="en-US" b="1" dirty="0" smtClean="0">
                <a:effectLst>
                  <a:outerShdw blurRad="38100" dist="38100" dir="2700000" algn="tl">
                    <a:srgbClr val="000000">
                      <a:alpha val="43137"/>
                    </a:srgbClr>
                  </a:outerShdw>
                </a:effectLst>
              </a:rPr>
              <a:t>Nancy </a:t>
            </a:r>
            <a:r>
              <a:rPr lang="en-US" b="1" dirty="0" err="1" smtClean="0">
                <a:effectLst>
                  <a:outerShdw blurRad="38100" dist="38100" dir="2700000" algn="tl">
                    <a:srgbClr val="000000">
                      <a:alpha val="43137"/>
                    </a:srgbClr>
                  </a:outerShdw>
                </a:effectLst>
              </a:rPr>
              <a:t>Abashian</a:t>
            </a:r>
            <a:r>
              <a:rPr lang="en-US" b="1"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Head of Reader Services </a:t>
            </a:r>
          </a:p>
          <a:p>
            <a:pPr algn="ctr"/>
            <a:r>
              <a:rPr lang="en-US" dirty="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&amp; Resource Sharing</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60368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69798">
            <a:off x="4919982" y="2102933"/>
            <a:ext cx="353377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normAutofit/>
          </a:bodyPr>
          <a:lstStyle/>
          <a:p>
            <a:pPr algn="ctr"/>
            <a:r>
              <a:rPr lang="en-US" dirty="0" smtClean="0"/>
              <a:t>Anatomy of Primal Leadership	</a:t>
            </a:r>
            <a:endParaRPr lang="en-US" dirty="0"/>
          </a:p>
        </p:txBody>
      </p:sp>
      <p:sp>
        <p:nvSpPr>
          <p:cNvPr id="2" name="Content Placeholder 1"/>
          <p:cNvSpPr>
            <a:spLocks noGrp="1"/>
          </p:cNvSpPr>
          <p:nvPr>
            <p:ph idx="1"/>
          </p:nvPr>
        </p:nvSpPr>
        <p:spPr/>
        <p:txBody>
          <a:bodyPr>
            <a:normAutofit/>
          </a:bodyPr>
          <a:lstStyle/>
          <a:p>
            <a:endParaRPr lang="en-US" dirty="0" smtClean="0"/>
          </a:p>
          <a:p>
            <a:r>
              <a:rPr lang="en-US" sz="3200" dirty="0" smtClean="0"/>
              <a:t>Emotional Intelligence</a:t>
            </a:r>
          </a:p>
          <a:p>
            <a:r>
              <a:rPr lang="en-US" sz="3200" dirty="0" smtClean="0"/>
              <a:t>Resonance</a:t>
            </a:r>
          </a:p>
          <a:p>
            <a:r>
              <a:rPr lang="en-US" sz="3200" dirty="0" smtClean="0"/>
              <a:t>Self-Awareness</a:t>
            </a:r>
          </a:p>
          <a:p>
            <a:r>
              <a:rPr lang="en-US" sz="3200" dirty="0" smtClean="0"/>
              <a:t>Self-Management</a:t>
            </a:r>
          </a:p>
          <a:p>
            <a:r>
              <a:rPr lang="en-US" sz="3200" dirty="0" smtClean="0"/>
              <a:t>Social Awareness</a:t>
            </a:r>
          </a:p>
          <a:p>
            <a:r>
              <a:rPr lang="en-US" sz="3200" dirty="0" smtClean="0"/>
              <a:t>Relationship Management</a:t>
            </a:r>
            <a:endParaRPr lang="en-US" sz="3200" dirty="0"/>
          </a:p>
        </p:txBody>
      </p:sp>
      <p:sp>
        <p:nvSpPr>
          <p:cNvPr id="4" name="TextBox 3"/>
          <p:cNvSpPr txBox="1"/>
          <p:nvPr/>
        </p:nvSpPr>
        <p:spPr>
          <a:xfrm>
            <a:off x="2057400" y="6172200"/>
            <a:ext cx="6668139" cy="707886"/>
          </a:xfrm>
          <a:prstGeom prst="rect">
            <a:avLst/>
          </a:prstGeom>
          <a:noFill/>
        </p:spPr>
        <p:txBody>
          <a:bodyPr wrap="square" rtlCol="0">
            <a:spAutoFit/>
          </a:bodyPr>
          <a:lstStyle/>
          <a:p>
            <a:r>
              <a:rPr lang="en-US" sz="1100" dirty="0"/>
              <a:t>Goleman, D., </a:t>
            </a:r>
            <a:r>
              <a:rPr lang="en-US" sz="1100" dirty="0" err="1"/>
              <a:t>Boyatzis</a:t>
            </a:r>
            <a:r>
              <a:rPr lang="en-US" sz="1100" dirty="0"/>
              <a:t>, R. E., &amp; McKee, A. (2002). </a:t>
            </a:r>
            <a:r>
              <a:rPr lang="en-US" sz="1100" i="1" dirty="0"/>
              <a:t>Primal leadership: Realizing the power of emotional intelligence</a:t>
            </a:r>
            <a:r>
              <a:rPr lang="en-US" sz="1100" dirty="0"/>
              <a:t>. Boston, Mass: Harvard Business School Press.</a:t>
            </a:r>
          </a:p>
          <a:p>
            <a:endParaRPr lang="en-US" dirty="0"/>
          </a:p>
        </p:txBody>
      </p:sp>
    </p:spTree>
    <p:extLst>
      <p:ext uri="{BB962C8B-B14F-4D97-AF65-F5344CB8AC3E}">
        <p14:creationId xmlns:p14="http://schemas.microsoft.com/office/powerpoint/2010/main" val="10362452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smtClean="0"/>
              <a:t>Repertoire of Primal Leadership</a:t>
            </a:r>
            <a:endParaRPr lang="en-US" dirty="0"/>
          </a:p>
        </p:txBody>
      </p:sp>
      <p:sp>
        <p:nvSpPr>
          <p:cNvPr id="2" name="Content Placeholder 1"/>
          <p:cNvSpPr>
            <a:spLocks noGrp="1"/>
          </p:cNvSpPr>
          <p:nvPr>
            <p:ph idx="1"/>
          </p:nvPr>
        </p:nvSpPr>
        <p:spPr/>
        <p:txBody>
          <a:bodyPr>
            <a:normAutofit/>
          </a:bodyPr>
          <a:lstStyle/>
          <a:p>
            <a:endParaRPr lang="en-US" sz="3200" dirty="0" smtClean="0"/>
          </a:p>
          <a:p>
            <a:r>
              <a:rPr lang="en-US" sz="3200" dirty="0" smtClean="0">
                <a:effectLst>
                  <a:outerShdw blurRad="38100" dist="38100" dir="2700000" algn="tl">
                    <a:srgbClr val="000000">
                      <a:alpha val="43137"/>
                    </a:srgbClr>
                  </a:outerShdw>
                </a:effectLst>
              </a:rPr>
              <a:t>Visionary</a:t>
            </a:r>
          </a:p>
          <a:p>
            <a:r>
              <a:rPr lang="en-US" sz="3200" dirty="0" smtClean="0">
                <a:effectLst>
                  <a:outerShdw blurRad="38100" dist="38100" dir="2700000" algn="tl">
                    <a:srgbClr val="000000">
                      <a:alpha val="43137"/>
                    </a:srgbClr>
                  </a:outerShdw>
                </a:effectLst>
              </a:rPr>
              <a:t>Coaching</a:t>
            </a:r>
          </a:p>
          <a:p>
            <a:r>
              <a:rPr lang="en-US" sz="3200" dirty="0" err="1" smtClean="0">
                <a:effectLst>
                  <a:outerShdw blurRad="38100" dist="38100" dir="2700000" algn="tl">
                    <a:srgbClr val="000000">
                      <a:alpha val="43137"/>
                    </a:srgbClr>
                  </a:outerShdw>
                </a:effectLst>
              </a:rPr>
              <a:t>Affiliative</a:t>
            </a:r>
            <a:endParaRPr lang="en-US" sz="3200" dirty="0" smtClean="0">
              <a:effectLst>
                <a:outerShdw blurRad="38100" dist="38100" dir="2700000" algn="tl">
                  <a:srgbClr val="000000">
                    <a:alpha val="43137"/>
                  </a:srgbClr>
                </a:outerShdw>
              </a:effectLst>
            </a:endParaRPr>
          </a:p>
          <a:p>
            <a:r>
              <a:rPr lang="en-US" sz="3200" dirty="0" smtClean="0">
                <a:effectLst>
                  <a:outerShdw blurRad="38100" dist="38100" dir="2700000" algn="tl">
                    <a:srgbClr val="000000">
                      <a:alpha val="43137"/>
                    </a:srgbClr>
                  </a:outerShdw>
                </a:effectLst>
              </a:rPr>
              <a:t>Democratic</a:t>
            </a:r>
          </a:p>
          <a:p>
            <a:r>
              <a:rPr lang="en-US" sz="3200" dirty="0" smtClean="0">
                <a:effectLst>
                  <a:outerShdw blurRad="38100" dist="38100" dir="2700000" algn="tl">
                    <a:srgbClr val="000000">
                      <a:alpha val="43137"/>
                    </a:srgbClr>
                  </a:outerShdw>
                </a:effectLst>
              </a:rPr>
              <a:t>Pacesetting</a:t>
            </a:r>
          </a:p>
          <a:p>
            <a:r>
              <a:rPr lang="en-US" sz="3200" dirty="0" smtClean="0">
                <a:effectLst>
                  <a:outerShdw blurRad="38100" dist="38100" dir="2700000" algn="tl">
                    <a:srgbClr val="000000">
                      <a:alpha val="43137"/>
                    </a:srgbClr>
                  </a:outerShdw>
                </a:effectLst>
              </a:rPr>
              <a:t>Commanding</a:t>
            </a:r>
            <a:endParaRPr lang="en-US" sz="3200" dirty="0">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390366"/>
            <a:ext cx="5046492" cy="5062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61046" y="6283531"/>
            <a:ext cx="5943600" cy="430887"/>
          </a:xfrm>
          <a:prstGeom prst="rect">
            <a:avLst/>
          </a:prstGeom>
        </p:spPr>
        <p:txBody>
          <a:bodyPr wrap="square">
            <a:spAutoFit/>
          </a:bodyPr>
          <a:lstStyle/>
          <a:p>
            <a:pPr lvl="0"/>
            <a:r>
              <a:rPr lang="en-US" sz="1100" dirty="0">
                <a:solidFill>
                  <a:prstClr val="white"/>
                </a:solidFill>
              </a:rPr>
              <a:t>Goleman, D., </a:t>
            </a:r>
            <a:r>
              <a:rPr lang="en-US" sz="1100" dirty="0" err="1">
                <a:solidFill>
                  <a:prstClr val="white"/>
                </a:solidFill>
              </a:rPr>
              <a:t>Boyatzis</a:t>
            </a:r>
            <a:r>
              <a:rPr lang="en-US" sz="1100" dirty="0">
                <a:solidFill>
                  <a:prstClr val="white"/>
                </a:solidFill>
              </a:rPr>
              <a:t>, R. E., &amp; McKee, A. (2002). </a:t>
            </a:r>
            <a:r>
              <a:rPr lang="en-US" sz="1100" i="1" dirty="0">
                <a:solidFill>
                  <a:prstClr val="white"/>
                </a:solidFill>
              </a:rPr>
              <a:t>Primal leadership: Realizing the power of emotional intelligence</a:t>
            </a:r>
            <a:r>
              <a:rPr lang="en-US" sz="1100" dirty="0">
                <a:solidFill>
                  <a:prstClr val="white"/>
                </a:solidFill>
              </a:rPr>
              <a:t>. Boston, Mass: Harvard Business School Press.</a:t>
            </a:r>
          </a:p>
        </p:txBody>
      </p:sp>
    </p:spTree>
    <p:extLst>
      <p:ext uri="{BB962C8B-B14F-4D97-AF65-F5344CB8AC3E}">
        <p14:creationId xmlns:p14="http://schemas.microsoft.com/office/powerpoint/2010/main" val="4101768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19200"/>
            <a:ext cx="8686800"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457200" y="274638"/>
            <a:ext cx="8229600" cy="1477962"/>
          </a:xfrm>
        </p:spPr>
        <p:txBody>
          <a:bodyPr>
            <a:normAutofit/>
          </a:bodyPr>
          <a:lstStyle/>
          <a:p>
            <a:pPr algn="ctr"/>
            <a:r>
              <a:rPr lang="en-US" sz="4400" i="1" dirty="0" smtClean="0">
                <a:effectLst>
                  <a:outerShdw blurRad="38100" dist="38100" dir="2700000" algn="tl">
                    <a:srgbClr val="000000">
                      <a:alpha val="43137"/>
                    </a:srgbClr>
                  </a:outerShdw>
                </a:effectLst>
              </a:rPr>
              <a:t>Resonance</a:t>
            </a:r>
            <a:r>
              <a:rPr lang="en-US" dirty="0"/>
              <a:t/>
            </a:r>
            <a:br>
              <a:rPr lang="en-US" dirty="0"/>
            </a:br>
            <a:r>
              <a:rPr lang="en-US" dirty="0" smtClean="0"/>
              <a:t>finding what works	</a:t>
            </a:r>
            <a:endParaRPr lang="en-US" dirty="0"/>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b="1" dirty="0" smtClean="0">
              <a:effectLst>
                <a:outerShdw blurRad="38100" dist="38100" dir="2700000" algn="tl">
                  <a:srgbClr val="000000">
                    <a:alpha val="43137"/>
                  </a:srgbClr>
                </a:outerShdw>
              </a:effectLst>
            </a:endParaRPr>
          </a:p>
          <a:p>
            <a:r>
              <a:rPr lang="en-US" b="1" dirty="0" smtClean="0">
                <a:effectLst>
                  <a:outerShdw blurRad="38100" dist="38100" dir="2700000" algn="tl">
                    <a:srgbClr val="000000">
                      <a:alpha val="43137"/>
                    </a:srgbClr>
                  </a:outerShdw>
                </a:effectLst>
              </a:rPr>
              <a:t>Can you identify your style(s)?</a:t>
            </a:r>
          </a:p>
          <a:p>
            <a:r>
              <a:rPr lang="en-US" b="1" dirty="0" smtClean="0">
                <a:effectLst>
                  <a:outerShdw blurRad="38100" dist="38100" dir="2700000" algn="tl">
                    <a:srgbClr val="000000">
                      <a:alpha val="43137"/>
                    </a:srgbClr>
                  </a:outerShdw>
                </a:effectLst>
              </a:rPr>
              <a:t>What style resonates with your work environment?</a:t>
            </a:r>
          </a:p>
          <a:p>
            <a:pPr lvl="1"/>
            <a:r>
              <a:rPr lang="en-US" b="1" dirty="0">
                <a:effectLst>
                  <a:outerShdw blurRad="38100" dist="38100" dir="2700000" algn="tl">
                    <a:srgbClr val="000000">
                      <a:alpha val="43137"/>
                    </a:srgbClr>
                  </a:outerShdw>
                </a:effectLst>
              </a:rPr>
              <a:t>Is that style resonate or dissonant with your own style</a:t>
            </a:r>
            <a:r>
              <a:rPr lang="en-US" b="1" dirty="0" smtClean="0">
                <a:effectLst>
                  <a:outerShdw blurRad="38100" dist="38100" dir="2700000" algn="tl">
                    <a:srgbClr val="000000">
                      <a:alpha val="43137"/>
                    </a:srgbClr>
                  </a:outerShdw>
                </a:effectLst>
              </a:rPr>
              <a:t>?</a:t>
            </a:r>
          </a:p>
          <a:p>
            <a:r>
              <a:rPr lang="en-US" b="1" dirty="0">
                <a:effectLst>
                  <a:outerShdw blurRad="38100" dist="38100" dir="2700000" algn="tl">
                    <a:srgbClr val="000000">
                      <a:alpha val="43137"/>
                    </a:srgbClr>
                  </a:outerShdw>
                </a:effectLst>
              </a:rPr>
              <a:t>What leadership framework resonates with you as an individual</a:t>
            </a:r>
            <a:r>
              <a:rPr lang="en-US" b="1" dirty="0" smtClean="0">
                <a:effectLst>
                  <a:outerShdw blurRad="38100" dist="38100" dir="2700000" algn="tl">
                    <a:srgbClr val="000000">
                      <a:alpha val="43137"/>
                    </a:srgbClr>
                  </a:outerShdw>
                </a:effectLst>
              </a:rPr>
              <a:t>?</a:t>
            </a:r>
          </a:p>
          <a:p>
            <a:pPr lvl="1"/>
            <a:r>
              <a:rPr lang="en-US" b="1" dirty="0">
                <a:effectLst>
                  <a:outerShdw blurRad="38100" dist="38100" dir="2700000" algn="tl">
                    <a:srgbClr val="000000">
                      <a:alpha val="43137"/>
                    </a:srgbClr>
                  </a:outerShdw>
                </a:effectLst>
              </a:rPr>
              <a:t>What </a:t>
            </a:r>
            <a:r>
              <a:rPr lang="en-US" b="1" dirty="0" smtClean="0">
                <a:effectLst>
                  <a:outerShdw blurRad="38100" dist="38100" dir="2700000" algn="tl">
                    <a:srgbClr val="000000">
                      <a:alpha val="43137"/>
                    </a:srgbClr>
                  </a:outerShdw>
                </a:effectLst>
              </a:rPr>
              <a:t>aspects of the framework </a:t>
            </a:r>
            <a:r>
              <a:rPr lang="en-US" b="1" dirty="0">
                <a:effectLst>
                  <a:outerShdw blurRad="38100" dist="38100" dir="2700000" algn="tl">
                    <a:srgbClr val="000000">
                      <a:alpha val="43137"/>
                    </a:srgbClr>
                  </a:outerShdw>
                </a:effectLst>
              </a:rPr>
              <a:t>don’t?</a:t>
            </a:r>
          </a:p>
          <a:p>
            <a:pPr marL="0" indent="0">
              <a:buNone/>
            </a:pPr>
            <a:endParaRPr lang="en-US" b="1" dirty="0">
              <a:effectLst>
                <a:outerShdw blurRad="38100" dist="38100" dir="2700000" algn="tl">
                  <a:srgbClr val="000000">
                    <a:alpha val="43137"/>
                  </a:srgbClr>
                </a:outerShdw>
              </a:effectLst>
            </a:endParaRPr>
          </a:p>
          <a:p>
            <a:endParaRPr lang="en-US" b="1" dirty="0" smtClean="0">
              <a:effectLst>
                <a:outerShdw blurRad="38100" dist="38100" dir="2700000" algn="tl">
                  <a:srgbClr val="000000">
                    <a:alpha val="43137"/>
                  </a:srgbClr>
                </a:outerShdw>
              </a:effectLst>
            </a:endParaRPr>
          </a:p>
          <a:p>
            <a:pPr marL="0" indent="0">
              <a:buNone/>
            </a:pPr>
            <a:endParaRPr lang="en-US" b="1" dirty="0" smtClean="0">
              <a:effectLst>
                <a:outerShdw blurRad="38100" dist="38100" dir="2700000" algn="tl">
                  <a:srgbClr val="000000">
                    <a:alpha val="43137"/>
                  </a:srgbClr>
                </a:outerShdw>
              </a:effectLst>
            </a:endParaRPr>
          </a:p>
          <a:p>
            <a:pPr marL="0" indent="0">
              <a:buNone/>
            </a:pPr>
            <a:endParaRPr lang="en-US" b="1" dirty="0" smtClean="0">
              <a:effectLst>
                <a:outerShdw blurRad="38100" dist="38100" dir="2700000" algn="tl">
                  <a:srgbClr val="000000">
                    <a:alpha val="43137"/>
                  </a:srgbClr>
                </a:outerShdw>
              </a:effectLst>
            </a:endParaRPr>
          </a:p>
          <a:p>
            <a:endParaRPr lang="en-US" dirty="0" smtClean="0"/>
          </a:p>
          <a:p>
            <a:pPr marL="109728" indent="0">
              <a:buNone/>
            </a:pPr>
            <a:endParaRPr lang="en-US" dirty="0" smtClean="0"/>
          </a:p>
          <a:p>
            <a:endParaRPr lang="en-US" dirty="0" smtClean="0"/>
          </a:p>
          <a:p>
            <a:endParaRPr lang="en-US" dirty="0" smtClean="0"/>
          </a:p>
          <a:p>
            <a:endParaRPr lang="en-US" dirty="0" smtClean="0"/>
          </a:p>
          <a:p>
            <a:endParaRPr lang="en-US" dirty="0"/>
          </a:p>
        </p:txBody>
      </p:sp>
      <p:sp>
        <p:nvSpPr>
          <p:cNvPr id="4" name="TextBox 3"/>
          <p:cNvSpPr txBox="1"/>
          <p:nvPr/>
        </p:nvSpPr>
        <p:spPr>
          <a:xfrm>
            <a:off x="304800" y="6150114"/>
            <a:ext cx="8686800" cy="707886"/>
          </a:xfrm>
          <a:prstGeom prst="rect">
            <a:avLst/>
          </a:prstGeom>
          <a:noFill/>
        </p:spPr>
        <p:txBody>
          <a:bodyPr wrap="square" rtlCol="0">
            <a:spAutoFit/>
          </a:bodyPr>
          <a:lstStyle/>
          <a:p>
            <a:r>
              <a:rPr lang="en-US" sz="1100" dirty="0"/>
              <a:t>Goleman, D., </a:t>
            </a:r>
            <a:r>
              <a:rPr lang="en-US" sz="1100" dirty="0" err="1"/>
              <a:t>Boyatzis</a:t>
            </a:r>
            <a:r>
              <a:rPr lang="en-US" sz="1100" dirty="0"/>
              <a:t>, R. E., &amp; McKee, A. (2002). </a:t>
            </a:r>
            <a:r>
              <a:rPr lang="en-US" sz="1100" i="1" dirty="0"/>
              <a:t>Primal leadership: Realizing the power of emotional intelligence</a:t>
            </a:r>
            <a:r>
              <a:rPr lang="en-US" sz="1100" dirty="0"/>
              <a:t>. Boston, Mass: Harvard Business School Press.</a:t>
            </a:r>
          </a:p>
          <a:p>
            <a:endParaRPr lang="en-US" dirty="0"/>
          </a:p>
        </p:txBody>
      </p:sp>
    </p:spTree>
    <p:extLst>
      <p:ext uri="{BB962C8B-B14F-4D97-AF65-F5344CB8AC3E}">
        <p14:creationId xmlns:p14="http://schemas.microsoft.com/office/powerpoint/2010/main" val="4230854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524000"/>
            <a:ext cx="4860471" cy="416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Other frameworks to consider</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endParaRPr lang="en-US" sz="3200" dirty="0" smtClean="0"/>
          </a:p>
          <a:p>
            <a:r>
              <a:rPr lang="en-US" sz="3200" b="1" dirty="0" smtClean="0">
                <a:solidFill>
                  <a:schemeClr val="accent2">
                    <a:lumMod val="60000"/>
                    <a:lumOff val="40000"/>
                  </a:schemeClr>
                </a:solidFill>
                <a:effectLst>
                  <a:outerShdw blurRad="38100" dist="38100" dir="2700000" algn="tl">
                    <a:srgbClr val="000000">
                      <a:alpha val="43137"/>
                    </a:srgbClr>
                  </a:outerShdw>
                </a:effectLst>
              </a:rPr>
              <a:t>Transformational </a:t>
            </a:r>
          </a:p>
          <a:p>
            <a:r>
              <a:rPr lang="en-US" sz="3200" b="1" dirty="0" smtClean="0">
                <a:solidFill>
                  <a:schemeClr val="accent2">
                    <a:lumMod val="60000"/>
                    <a:lumOff val="40000"/>
                  </a:schemeClr>
                </a:solidFill>
                <a:effectLst>
                  <a:outerShdw blurRad="38100" dist="38100" dir="2700000" algn="tl">
                    <a:srgbClr val="000000">
                      <a:alpha val="43137"/>
                    </a:srgbClr>
                  </a:outerShdw>
                </a:effectLst>
              </a:rPr>
              <a:t>Situational </a:t>
            </a:r>
          </a:p>
          <a:p>
            <a:r>
              <a:rPr lang="en-US" sz="3200" b="1" dirty="0" smtClean="0">
                <a:solidFill>
                  <a:schemeClr val="accent2">
                    <a:lumMod val="60000"/>
                    <a:lumOff val="40000"/>
                  </a:schemeClr>
                </a:solidFill>
                <a:effectLst>
                  <a:outerShdw blurRad="38100" dist="38100" dir="2700000" algn="tl">
                    <a:srgbClr val="000000">
                      <a:alpha val="43137"/>
                    </a:srgbClr>
                  </a:outerShdw>
                </a:effectLst>
              </a:rPr>
              <a:t>Organizational </a:t>
            </a:r>
          </a:p>
          <a:p>
            <a:r>
              <a:rPr lang="en-US" sz="3200" b="1" dirty="0" smtClean="0">
                <a:solidFill>
                  <a:schemeClr val="accent2">
                    <a:lumMod val="60000"/>
                    <a:lumOff val="40000"/>
                  </a:schemeClr>
                </a:solidFill>
                <a:effectLst>
                  <a:outerShdw blurRad="38100" dist="38100" dir="2700000" algn="tl">
                    <a:srgbClr val="000000">
                      <a:alpha val="43137"/>
                    </a:srgbClr>
                  </a:outerShdw>
                </a:effectLst>
              </a:rPr>
              <a:t>Transactional </a:t>
            </a:r>
          </a:p>
          <a:p>
            <a:r>
              <a:rPr lang="en-US" sz="3200" b="1" dirty="0" smtClean="0">
                <a:solidFill>
                  <a:schemeClr val="accent2">
                    <a:lumMod val="60000"/>
                    <a:lumOff val="40000"/>
                  </a:schemeClr>
                </a:solidFill>
                <a:effectLst>
                  <a:outerShdw blurRad="38100" dist="38100" dir="2700000" algn="tl">
                    <a:srgbClr val="000000">
                      <a:alpha val="43137"/>
                    </a:srgbClr>
                  </a:outerShdw>
                </a:effectLst>
              </a:rPr>
              <a:t>Behavioral </a:t>
            </a:r>
          </a:p>
          <a:p>
            <a:endParaRPr lang="en-US" sz="2800" b="1" dirty="0" smtClean="0">
              <a:effectLst>
                <a:outerShdw blurRad="38100" dist="38100" dir="2700000" algn="tl">
                  <a:srgbClr val="000000">
                    <a:alpha val="43137"/>
                  </a:srgbClr>
                </a:outerShdw>
              </a:effectLst>
            </a:endParaRPr>
          </a:p>
          <a:p>
            <a:pPr lvl="4"/>
            <a:r>
              <a:rPr lang="en-US" b="1" dirty="0" smtClean="0">
                <a:effectLst>
                  <a:outerShdw blurRad="38100" dist="38100" dir="2700000" algn="tl">
                    <a:srgbClr val="000000">
                      <a:alpha val="43137"/>
                    </a:srgbClr>
                  </a:outerShdw>
                </a:effectLst>
              </a:rPr>
              <a:t>To name only a few….</a:t>
            </a:r>
          </a:p>
        </p:txBody>
      </p:sp>
    </p:spTree>
    <p:extLst>
      <p:ext uri="{BB962C8B-B14F-4D97-AF65-F5344CB8AC3E}">
        <p14:creationId xmlns:p14="http://schemas.microsoft.com/office/powerpoint/2010/main" val="3202824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66611">
            <a:off x="6370043" y="661474"/>
            <a:ext cx="2181225"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228600" y="762000"/>
            <a:ext cx="8229600" cy="1143000"/>
          </a:xfrm>
        </p:spPr>
        <p:txBody>
          <a:bodyPr>
            <a:normAutofit fontScale="90000"/>
          </a:bodyPr>
          <a:lstStyle/>
          <a:p>
            <a:r>
              <a:rPr lang="en-US" sz="4400" dirty="0" smtClean="0">
                <a:effectLst>
                  <a:outerShdw blurRad="38100" dist="38100" dir="2700000" algn="tl">
                    <a:srgbClr val="000000">
                      <a:alpha val="43137"/>
                    </a:srgbClr>
                  </a:outerShdw>
                </a:effectLst>
              </a:rPr>
              <a:t>Becoming a leader: </a:t>
            </a:r>
            <a:r>
              <a:rPr lang="en-US" dirty="0" smtClean="0"/>
              <a:t/>
            </a:r>
            <a:br>
              <a:rPr lang="en-US" dirty="0" smtClean="0"/>
            </a:br>
            <a:r>
              <a:rPr lang="en-US" dirty="0" smtClean="0"/>
              <a:t>Self Discovery &amp; Creating Change		</a:t>
            </a:r>
            <a:endParaRPr lang="en-US" dirty="0"/>
          </a:p>
        </p:txBody>
      </p:sp>
      <p:sp>
        <p:nvSpPr>
          <p:cNvPr id="2" name="Content Placeholder 1"/>
          <p:cNvSpPr>
            <a:spLocks noGrp="1"/>
          </p:cNvSpPr>
          <p:nvPr>
            <p:ph idx="1"/>
          </p:nvPr>
        </p:nvSpPr>
        <p:spPr>
          <a:xfrm>
            <a:off x="381000" y="1905000"/>
            <a:ext cx="8229600" cy="4525963"/>
          </a:xfrm>
        </p:spPr>
        <p:txBody>
          <a:bodyPr>
            <a:noAutofit/>
          </a:bodyPr>
          <a:lstStyle/>
          <a:p>
            <a:r>
              <a:rPr lang="en-US" sz="2800" dirty="0">
                <a:effectLst>
                  <a:outerShdw blurRad="38100" dist="38100" dir="2700000" algn="tl">
                    <a:srgbClr val="000000">
                      <a:alpha val="43137"/>
                    </a:srgbClr>
                  </a:outerShdw>
                </a:effectLst>
              </a:rPr>
              <a:t>W</a:t>
            </a:r>
            <a:r>
              <a:rPr lang="en-US" sz="2800" dirty="0" smtClean="0">
                <a:effectLst>
                  <a:outerShdw blurRad="38100" dist="38100" dir="2700000" algn="tl">
                    <a:srgbClr val="000000">
                      <a:alpha val="43137"/>
                    </a:srgbClr>
                  </a:outerShdw>
                </a:effectLst>
              </a:rPr>
              <a:t>ho do I want to be?</a:t>
            </a:r>
          </a:p>
          <a:p>
            <a:r>
              <a:rPr lang="en-US" sz="2800" dirty="0" smtClean="0">
                <a:effectLst>
                  <a:outerShdw blurRad="38100" dist="38100" dir="2700000" algn="tl">
                    <a:srgbClr val="000000">
                      <a:alpha val="43137"/>
                    </a:srgbClr>
                  </a:outerShdw>
                </a:effectLst>
              </a:rPr>
              <a:t>What are my strengths and gaps?</a:t>
            </a:r>
          </a:p>
          <a:p>
            <a:r>
              <a:rPr lang="en-US" sz="2800" dirty="0" smtClean="0">
                <a:effectLst>
                  <a:outerShdw blurRad="38100" dist="38100" dir="2700000" algn="tl">
                    <a:srgbClr val="000000">
                      <a:alpha val="43137"/>
                    </a:srgbClr>
                  </a:outerShdw>
                </a:effectLst>
              </a:rPr>
              <a:t>How can I build on my strengths while reducing my gaps?</a:t>
            </a:r>
          </a:p>
          <a:p>
            <a:r>
              <a:rPr lang="en-US" sz="2800" dirty="0" smtClean="0">
                <a:effectLst>
                  <a:outerShdw blurRad="38100" dist="38100" dir="2700000" algn="tl">
                    <a:srgbClr val="000000">
                      <a:alpha val="43137"/>
                    </a:srgbClr>
                  </a:outerShdw>
                </a:effectLst>
              </a:rPr>
              <a:t>Practice new behaviors, thoughts and feelings to the point of mastery</a:t>
            </a:r>
          </a:p>
          <a:p>
            <a:r>
              <a:rPr lang="en-US" sz="2800" dirty="0" smtClean="0">
                <a:effectLst>
                  <a:outerShdw blurRad="38100" dist="38100" dir="2700000" algn="tl">
                    <a:srgbClr val="000000">
                      <a:alpha val="43137"/>
                    </a:srgbClr>
                  </a:outerShdw>
                </a:effectLst>
              </a:rPr>
              <a:t>Develop supportive and trusting relationships that make change possible</a:t>
            </a:r>
            <a:endParaRPr lang="en-US" sz="2800" dirty="0">
              <a:effectLst>
                <a:outerShdw blurRad="38100" dist="38100" dir="2700000" algn="tl">
                  <a:srgbClr val="000000">
                    <a:alpha val="43137"/>
                  </a:srgbClr>
                </a:outerShdw>
              </a:effectLst>
            </a:endParaRPr>
          </a:p>
        </p:txBody>
      </p:sp>
      <p:sp>
        <p:nvSpPr>
          <p:cNvPr id="4" name="TextBox 3"/>
          <p:cNvSpPr txBox="1"/>
          <p:nvPr/>
        </p:nvSpPr>
        <p:spPr>
          <a:xfrm>
            <a:off x="304800" y="6150114"/>
            <a:ext cx="8229600" cy="707886"/>
          </a:xfrm>
          <a:prstGeom prst="rect">
            <a:avLst/>
          </a:prstGeom>
          <a:noFill/>
        </p:spPr>
        <p:txBody>
          <a:bodyPr wrap="square" rtlCol="0">
            <a:spAutoFit/>
          </a:bodyPr>
          <a:lstStyle/>
          <a:p>
            <a:r>
              <a:rPr lang="en-US" sz="1100" dirty="0"/>
              <a:t>Goleman, D., </a:t>
            </a:r>
            <a:r>
              <a:rPr lang="en-US" sz="1100" dirty="0" err="1"/>
              <a:t>Boyatzis</a:t>
            </a:r>
            <a:r>
              <a:rPr lang="en-US" sz="1100" dirty="0"/>
              <a:t>, R. E., &amp; McKee, A. (2002). </a:t>
            </a:r>
            <a:r>
              <a:rPr lang="en-US" sz="1100" i="1" dirty="0"/>
              <a:t>Primal leadership: Realizing the power of emotional intelligence</a:t>
            </a:r>
            <a:r>
              <a:rPr lang="en-US" sz="1100" dirty="0"/>
              <a:t>. Boston, Mass: Harvard Business School Press.</a:t>
            </a:r>
          </a:p>
          <a:p>
            <a:endParaRPr lang="en-US" dirty="0"/>
          </a:p>
        </p:txBody>
      </p:sp>
    </p:spTree>
    <p:extLst>
      <p:ext uri="{BB962C8B-B14F-4D97-AF65-F5344CB8AC3E}">
        <p14:creationId xmlns:p14="http://schemas.microsoft.com/office/powerpoint/2010/main" val="3745843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71600"/>
            <a:ext cx="87630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533400"/>
            <a:ext cx="8229600" cy="1143000"/>
          </a:xfrm>
        </p:spPr>
        <p:txBody>
          <a:bodyPr>
            <a:normAutofit fontScale="90000"/>
          </a:bodyPr>
          <a:lstStyle/>
          <a:p>
            <a:r>
              <a:rPr lang="en-US" sz="4400" dirty="0" smtClean="0">
                <a:effectLst>
                  <a:outerShdw blurRad="38100" dist="38100" dir="2700000" algn="tl">
                    <a:srgbClr val="000000">
                      <a:alpha val="43137"/>
                    </a:srgbClr>
                  </a:outerShdw>
                </a:effectLst>
              </a:rPr>
              <a:t>Library Leadership</a:t>
            </a:r>
            <a:r>
              <a:rPr lang="en-US" dirty="0" smtClean="0"/>
              <a:t>	</a:t>
            </a:r>
            <a:br>
              <a:rPr lang="en-US" dirty="0" smtClean="0"/>
            </a:b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a:p>
          <a:p>
            <a:endParaRPr lang="en-US" dirty="0" smtClean="0"/>
          </a:p>
          <a:p>
            <a:r>
              <a:rPr lang="en-US" dirty="0" smtClean="0">
                <a:effectLst>
                  <a:outerShdw blurRad="38100" dist="38100" dir="2700000" algn="tl">
                    <a:srgbClr val="000000">
                      <a:alpha val="43137"/>
                    </a:srgbClr>
                  </a:outerShdw>
                </a:effectLst>
              </a:rPr>
              <a:t>Reluctant</a:t>
            </a:r>
            <a:r>
              <a:rPr lang="en-US" dirty="0" smtClean="0"/>
              <a:t> leadership-Don’t want to be the captain?  What other roles need leadership in the organization?</a:t>
            </a:r>
            <a:endParaRPr lang="en-US" dirty="0"/>
          </a:p>
          <a:p>
            <a:r>
              <a:rPr lang="en-US" dirty="0" smtClean="0"/>
              <a:t>For </a:t>
            </a:r>
            <a:r>
              <a:rPr lang="en-US" dirty="0" smtClean="0">
                <a:effectLst>
                  <a:outerShdw blurRad="38100" dist="38100" dir="2700000" algn="tl">
                    <a:srgbClr val="000000">
                      <a:alpha val="43137"/>
                    </a:srgbClr>
                  </a:outerShdw>
                </a:effectLst>
              </a:rPr>
              <a:t>tenure</a:t>
            </a:r>
            <a:r>
              <a:rPr lang="en-US" dirty="0" smtClean="0"/>
              <a:t>, leadership is often required-what can you do?</a:t>
            </a:r>
          </a:p>
          <a:p>
            <a:r>
              <a:rPr lang="en-US" dirty="0" smtClean="0"/>
              <a:t>Lack of promotional/organizational </a:t>
            </a:r>
            <a:r>
              <a:rPr lang="en-US" dirty="0" smtClean="0">
                <a:effectLst>
                  <a:outerShdw blurRad="38100" dist="38100" dir="2700000" algn="tl">
                    <a:srgbClr val="000000">
                      <a:alpha val="43137"/>
                    </a:srgbClr>
                  </a:outerShdw>
                </a:effectLst>
              </a:rPr>
              <a:t>opportunity</a:t>
            </a:r>
            <a:r>
              <a:rPr lang="en-US" dirty="0" smtClean="0"/>
              <a:t>-where do you look? </a:t>
            </a:r>
          </a:p>
          <a:p>
            <a:r>
              <a:rPr lang="en-US" dirty="0" smtClean="0"/>
              <a:t>Leading “up”- </a:t>
            </a:r>
            <a:r>
              <a:rPr lang="en-US" dirty="0" smtClean="0">
                <a:effectLst>
                  <a:outerShdw blurRad="38100" dist="38100" dir="2700000" algn="tl">
                    <a:srgbClr val="000000">
                      <a:alpha val="43137"/>
                    </a:srgbClr>
                  </a:outerShdw>
                </a:effectLst>
              </a:rPr>
              <a:t>influencing</a:t>
            </a:r>
            <a:r>
              <a:rPr lang="en-US" dirty="0" smtClean="0"/>
              <a:t> those around &amp; above you by knowing your style.</a:t>
            </a:r>
          </a:p>
          <a:p>
            <a:pPr marL="0" indent="0">
              <a:buNone/>
            </a:pPr>
            <a:endParaRPr lang="en-US" dirty="0"/>
          </a:p>
        </p:txBody>
      </p:sp>
    </p:spTree>
    <p:extLst>
      <p:ext uri="{BB962C8B-B14F-4D97-AF65-F5344CB8AC3E}">
        <p14:creationId xmlns:p14="http://schemas.microsoft.com/office/powerpoint/2010/main" val="35651376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55638"/>
          </a:xfrm>
        </p:spPr>
        <p:txBody>
          <a:bodyPr>
            <a:normAutofit/>
          </a:bodyPr>
          <a:lstStyle/>
          <a:p>
            <a:r>
              <a:rPr lang="en-US" sz="2800" dirty="0" smtClean="0"/>
              <a:t>Works Cited &amp; Resources</a:t>
            </a:r>
            <a:endParaRPr lang="en-US" sz="2800"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sz="2000" dirty="0"/>
              <a:t>Goleman, D., </a:t>
            </a:r>
            <a:r>
              <a:rPr lang="en-US" sz="2000" dirty="0" err="1"/>
              <a:t>Boyatzis</a:t>
            </a:r>
            <a:r>
              <a:rPr lang="en-US" sz="2000" dirty="0"/>
              <a:t>, R. E., &amp; McKee, A. (2002). </a:t>
            </a:r>
            <a:r>
              <a:rPr lang="en-US" sz="2000" i="1" dirty="0"/>
              <a:t>Primal leadership: Realizing the power of emotional intelligence</a:t>
            </a:r>
            <a:r>
              <a:rPr lang="en-US" sz="2000" dirty="0"/>
              <a:t>. Boston, Mass: Harvard Business School Press</a:t>
            </a:r>
            <a:r>
              <a:rPr lang="en-US" sz="2000" dirty="0" smtClean="0"/>
              <a:t>.</a:t>
            </a:r>
          </a:p>
          <a:p>
            <a:endParaRPr lang="en-US" sz="2000" dirty="0"/>
          </a:p>
          <a:p>
            <a:r>
              <a:rPr lang="en-US" sz="2000" dirty="0" err="1" smtClean="0"/>
              <a:t>Boyatzis</a:t>
            </a:r>
            <a:r>
              <a:rPr lang="en-US" sz="2000" dirty="0" smtClean="0"/>
              <a:t>, R.E., &amp; McKee, A.  (2006). Intentional Change. </a:t>
            </a:r>
            <a:r>
              <a:rPr lang="en-US" sz="2000" i="1" dirty="0" smtClean="0"/>
              <a:t>Journal of Organizational Excellence</a:t>
            </a:r>
            <a:r>
              <a:rPr lang="en-US" sz="2000" dirty="0"/>
              <a:t>,</a:t>
            </a:r>
            <a:r>
              <a:rPr lang="en-US" sz="2000" dirty="0" smtClean="0"/>
              <a:t> </a:t>
            </a:r>
            <a:r>
              <a:rPr lang="en-US" sz="2000" i="1" dirty="0" smtClean="0"/>
              <a:t>Summer, pp. 49-60.  </a:t>
            </a:r>
            <a:r>
              <a:rPr lang="en-US" sz="2000" dirty="0" err="1" smtClean="0"/>
              <a:t>doi</a:t>
            </a:r>
            <a:r>
              <a:rPr lang="en-US" sz="2000" dirty="0" smtClean="0"/>
              <a:t>: </a:t>
            </a:r>
            <a:r>
              <a:rPr lang="en-US" sz="2000" dirty="0" smtClean="0"/>
              <a:t>10.1002/joe</a:t>
            </a:r>
          </a:p>
          <a:p>
            <a:endParaRPr lang="en-US" sz="2000" dirty="0"/>
          </a:p>
          <a:p>
            <a:r>
              <a:rPr lang="en-US" sz="2000" dirty="0" err="1" smtClean="0"/>
              <a:t>Gallos</a:t>
            </a:r>
            <a:r>
              <a:rPr lang="en-US" sz="2000" dirty="0" smtClean="0"/>
              <a:t>, J. V. (2006). Reframing complexity</a:t>
            </a:r>
            <a:r>
              <a:rPr lang="en-US" sz="2000" dirty="0"/>
              <a:t>: A </a:t>
            </a:r>
            <a:r>
              <a:rPr lang="en-US" sz="2000" dirty="0" smtClean="0"/>
              <a:t>four dimensional approach </a:t>
            </a:r>
            <a:r>
              <a:rPr lang="en-US" sz="2000" dirty="0"/>
              <a:t>to </a:t>
            </a:r>
            <a:r>
              <a:rPr lang="en-US" sz="2000" dirty="0" smtClean="0"/>
              <a:t>organizational diagnosis</a:t>
            </a:r>
            <a:r>
              <a:rPr lang="en-US" sz="2000" dirty="0"/>
              <a:t>, </a:t>
            </a:r>
            <a:r>
              <a:rPr lang="en-US" sz="2000" dirty="0" smtClean="0"/>
              <a:t>development</a:t>
            </a:r>
            <a:r>
              <a:rPr lang="en-US" sz="2000" dirty="0"/>
              <a:t>, and </a:t>
            </a:r>
            <a:r>
              <a:rPr lang="en-US" sz="2000" dirty="0" smtClean="0"/>
              <a:t>change. In J.V. </a:t>
            </a:r>
            <a:r>
              <a:rPr lang="en-US" sz="2000" dirty="0" err="1" smtClean="0"/>
              <a:t>Gallos</a:t>
            </a:r>
            <a:r>
              <a:rPr lang="en-US" sz="2000" dirty="0" smtClean="0"/>
              <a:t> (Ed.), </a:t>
            </a:r>
            <a:r>
              <a:rPr lang="en-US" sz="2000" i="1" dirty="0" smtClean="0"/>
              <a:t>Organizational </a:t>
            </a:r>
            <a:r>
              <a:rPr lang="en-US" sz="2000" i="1" dirty="0"/>
              <a:t>Development: A </a:t>
            </a:r>
            <a:r>
              <a:rPr lang="en-US" sz="2000" i="1" dirty="0" err="1"/>
              <a:t>Jossey</a:t>
            </a:r>
            <a:r>
              <a:rPr lang="en-US" sz="2000" i="1" dirty="0"/>
              <a:t>-Bass </a:t>
            </a:r>
            <a:r>
              <a:rPr lang="en-US" sz="2000" i="1" dirty="0" smtClean="0"/>
              <a:t>Reader </a:t>
            </a:r>
            <a:r>
              <a:rPr lang="en-US" sz="2000" dirty="0" smtClean="0"/>
              <a:t>. Retrieved </a:t>
            </a:r>
            <a:r>
              <a:rPr lang="en-US" sz="2000" dirty="0"/>
              <a:t>from </a:t>
            </a:r>
            <a:r>
              <a:rPr lang="en-US" sz="2000" dirty="0">
                <a:hlinkClick r:id="rId3"/>
              </a:rPr>
              <a:t>http://</a:t>
            </a:r>
            <a:r>
              <a:rPr lang="en-US" sz="2000" dirty="0" smtClean="0">
                <a:hlinkClick r:id="rId3"/>
              </a:rPr>
              <a:t>www.joangallos.com/wp-content/uploads/2007/08/reframing-complexity-a-four-dimensional-approach.doc</a:t>
            </a:r>
            <a:r>
              <a:rPr lang="en-US" sz="2000" dirty="0" smtClean="0"/>
              <a:t> </a:t>
            </a:r>
          </a:p>
          <a:p>
            <a:endParaRPr lang="en-US" dirty="0" smtClean="0"/>
          </a:p>
          <a:p>
            <a:r>
              <a:rPr lang="en-US" sz="2000" dirty="0" smtClean="0"/>
              <a:t>Lee </a:t>
            </a:r>
            <a:r>
              <a:rPr lang="en-US" sz="2000" dirty="0" err="1" smtClean="0"/>
              <a:t>Bolman</a:t>
            </a:r>
            <a:r>
              <a:rPr lang="en-US" sz="2000" dirty="0"/>
              <a:t> - </a:t>
            </a:r>
            <a:r>
              <a:rPr lang="en-US" sz="2000" dirty="0">
                <a:hlinkClick r:id="rId4"/>
              </a:rPr>
              <a:t>http://</a:t>
            </a:r>
            <a:r>
              <a:rPr lang="en-US" sz="2000" dirty="0" smtClean="0">
                <a:hlinkClick r:id="rId4"/>
              </a:rPr>
              <a:t>www.leebolman.com/index.html</a:t>
            </a:r>
            <a:r>
              <a:rPr lang="en-US" sz="2000" dirty="0" smtClean="0"/>
              <a:t> </a:t>
            </a:r>
          </a:p>
          <a:p>
            <a:r>
              <a:rPr lang="en-US" sz="2000" dirty="0" smtClean="0"/>
              <a:t>Joan V. </a:t>
            </a:r>
            <a:r>
              <a:rPr lang="en-US" sz="2000" dirty="0" err="1" smtClean="0"/>
              <a:t>Gallos</a:t>
            </a:r>
            <a:r>
              <a:rPr lang="en-US" sz="2000" dirty="0"/>
              <a:t> - </a:t>
            </a:r>
            <a:r>
              <a:rPr lang="en-US" sz="2000" dirty="0">
                <a:hlinkClick r:id="rId5"/>
              </a:rPr>
              <a:t>http://www.joangallos.com</a:t>
            </a:r>
            <a:r>
              <a:rPr lang="en-US" sz="2000" dirty="0" smtClean="0">
                <a:hlinkClick r:id="rId5"/>
              </a:rPr>
              <a:t>/</a:t>
            </a:r>
            <a:r>
              <a:rPr lang="en-US" sz="2000" dirty="0" smtClean="0"/>
              <a:t> </a:t>
            </a:r>
            <a:endParaRPr lang="en-US" dirty="0"/>
          </a:p>
          <a:p>
            <a:endParaRPr lang="en-US" dirty="0"/>
          </a:p>
        </p:txBody>
      </p:sp>
    </p:spTree>
    <p:extLst>
      <p:ext uri="{BB962C8B-B14F-4D97-AF65-F5344CB8AC3E}">
        <p14:creationId xmlns:p14="http://schemas.microsoft.com/office/powerpoint/2010/main" val="42064717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752600"/>
            <a:ext cx="3809999" cy="3683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effectLst>
                  <a:outerShdw blurRad="38100" dist="38100" dir="2700000" algn="tl">
                    <a:srgbClr val="000000">
                      <a:alpha val="43137"/>
                    </a:srgbClr>
                  </a:outerShdw>
                </a:effectLst>
              </a:rPr>
              <a:t>Discussion Agenda:</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3400" y="1143000"/>
            <a:ext cx="8229600" cy="5300472"/>
          </a:xfrm>
        </p:spPr>
        <p:txBody>
          <a:bodyPr>
            <a:normAutofit/>
          </a:bodyPr>
          <a:lstStyle/>
          <a:p>
            <a:pPr marL="109728" indent="0">
              <a:buNone/>
            </a:pPr>
            <a:endParaRPr lang="en-US" dirty="0" smtClean="0"/>
          </a:p>
          <a:p>
            <a:r>
              <a:rPr lang="en-US" b="1" dirty="0" smtClean="0">
                <a:effectLst>
                  <a:outerShdw blurRad="38100" dist="38100" dir="2700000" algn="tl">
                    <a:srgbClr val="000000">
                      <a:alpha val="43137"/>
                    </a:srgbClr>
                  </a:outerShdw>
                </a:effectLst>
              </a:rPr>
              <a:t>Leadership a la carte</a:t>
            </a:r>
          </a:p>
          <a:p>
            <a:r>
              <a:rPr lang="en-US" b="1" dirty="0" smtClean="0">
                <a:effectLst>
                  <a:outerShdw blurRad="38100" dist="38100" dir="2700000" algn="tl">
                    <a:srgbClr val="000000">
                      <a:alpha val="43137"/>
                    </a:srgbClr>
                  </a:outerShdw>
                </a:effectLst>
              </a:rPr>
              <a:t>Leadership frameworks </a:t>
            </a:r>
          </a:p>
          <a:p>
            <a:pPr lvl="1"/>
            <a:r>
              <a:rPr lang="en-US" dirty="0" smtClean="0">
                <a:effectLst>
                  <a:outerShdw blurRad="38100" dist="38100" dir="2700000" algn="tl">
                    <a:srgbClr val="000000">
                      <a:alpha val="43137"/>
                    </a:srgbClr>
                  </a:outerShdw>
                </a:effectLst>
              </a:rPr>
              <a:t>Four Frames</a:t>
            </a:r>
          </a:p>
          <a:p>
            <a:pPr lvl="1"/>
            <a:r>
              <a:rPr lang="en-US" dirty="0" smtClean="0">
                <a:effectLst>
                  <a:outerShdw blurRad="38100" dist="38100" dir="2700000" algn="tl">
                    <a:srgbClr val="000000">
                      <a:alpha val="43137"/>
                    </a:srgbClr>
                  </a:outerShdw>
                </a:effectLst>
              </a:rPr>
              <a:t>Primal Leadership</a:t>
            </a:r>
          </a:p>
          <a:p>
            <a:r>
              <a:rPr lang="en-US" b="1" dirty="0" smtClean="0">
                <a:effectLst>
                  <a:outerShdw blurRad="38100" dist="38100" dir="2700000" algn="tl">
                    <a:srgbClr val="000000">
                      <a:alpha val="43137"/>
                    </a:srgbClr>
                  </a:outerShdw>
                </a:effectLst>
              </a:rPr>
              <a:t>Identifying your framework</a:t>
            </a:r>
          </a:p>
          <a:p>
            <a:pPr lvl="1"/>
            <a:r>
              <a:rPr lang="en-US" dirty="0" smtClean="0">
                <a:effectLst>
                  <a:outerShdw blurRad="38100" dist="38100" dir="2700000" algn="tl">
                    <a:srgbClr val="000000">
                      <a:alpha val="43137"/>
                    </a:srgbClr>
                  </a:outerShdw>
                </a:effectLst>
              </a:rPr>
              <a:t>Know thyself</a:t>
            </a:r>
          </a:p>
          <a:p>
            <a:pPr lvl="1"/>
            <a:r>
              <a:rPr lang="en-US" dirty="0" smtClean="0">
                <a:effectLst>
                  <a:outerShdw blurRad="38100" dist="38100" dir="2700000" algn="tl">
                    <a:srgbClr val="000000">
                      <a:alpha val="43137"/>
                    </a:srgbClr>
                  </a:outerShdw>
                </a:effectLst>
              </a:rPr>
              <a:t>Know thy framework</a:t>
            </a:r>
          </a:p>
          <a:p>
            <a:r>
              <a:rPr lang="en-US" b="1" dirty="0" smtClean="0">
                <a:effectLst>
                  <a:outerShdw blurRad="38100" dist="38100" dir="2700000" algn="tl">
                    <a:srgbClr val="000000">
                      <a:alpha val="43137"/>
                    </a:srgbClr>
                  </a:outerShdw>
                </a:effectLst>
              </a:rPr>
              <a:t>Practice and application</a:t>
            </a:r>
          </a:p>
          <a:p>
            <a:pPr lvl="1"/>
            <a:r>
              <a:rPr lang="en-US" dirty="0">
                <a:effectLst>
                  <a:outerShdw blurRad="38100" dist="38100" dir="2700000" algn="tl">
                    <a:srgbClr val="000000">
                      <a:alpha val="43137"/>
                    </a:srgbClr>
                  </a:outerShdw>
                </a:effectLst>
              </a:rPr>
              <a:t>Planning and implementing</a:t>
            </a:r>
          </a:p>
          <a:p>
            <a:pPr lvl="1"/>
            <a:r>
              <a:rPr lang="en-US" dirty="0">
                <a:effectLst>
                  <a:outerShdw blurRad="38100" dist="38100" dir="2700000" algn="tl">
                    <a:srgbClr val="000000">
                      <a:alpha val="43137"/>
                    </a:srgbClr>
                  </a:outerShdw>
                </a:effectLst>
              </a:rPr>
              <a:t>Lasting motivation for </a:t>
            </a:r>
            <a:r>
              <a:rPr lang="en-US" dirty="0" smtClean="0">
                <a:effectLst>
                  <a:outerShdw blurRad="38100" dist="38100" dir="2700000" algn="tl">
                    <a:srgbClr val="000000">
                      <a:alpha val="43137"/>
                    </a:srgbClr>
                  </a:outerShdw>
                </a:effectLst>
              </a:rPr>
              <a:t>change</a:t>
            </a:r>
          </a:p>
          <a:p>
            <a:r>
              <a:rPr lang="en-US" b="1" dirty="0" smtClean="0">
                <a:effectLst>
                  <a:outerShdw blurRad="38100" dist="38100" dir="2700000" algn="tl">
                    <a:srgbClr val="000000">
                      <a:alpha val="43137"/>
                    </a:srgbClr>
                  </a:outerShdw>
                </a:effectLst>
              </a:rPr>
              <a:t>Leadership in Libraries</a:t>
            </a:r>
          </a:p>
          <a:p>
            <a:r>
              <a:rPr lang="en-US" b="1" dirty="0" smtClean="0">
                <a:effectLst>
                  <a:outerShdw blurRad="38100" dist="38100" dir="2700000" algn="tl">
                    <a:srgbClr val="000000">
                      <a:alpha val="43137"/>
                    </a:srgbClr>
                  </a:outerShdw>
                </a:effectLst>
              </a:rPr>
              <a:t>Further Discussion</a:t>
            </a:r>
          </a:p>
        </p:txBody>
      </p:sp>
    </p:spTree>
    <p:extLst>
      <p:ext uri="{BB962C8B-B14F-4D97-AF65-F5344CB8AC3E}">
        <p14:creationId xmlns:p14="http://schemas.microsoft.com/office/powerpoint/2010/main" val="1323378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a la carte:	</a:t>
            </a:r>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9187" y="1600200"/>
            <a:ext cx="784562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367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76200"/>
            <a:ext cx="8229600" cy="1143000"/>
          </a:xfrm>
        </p:spPr>
        <p:txBody>
          <a:bodyPr>
            <a:normAutofit/>
          </a:bodyPr>
          <a:lstStyle/>
          <a:p>
            <a:r>
              <a:rPr lang="en-US" sz="4400" dirty="0" smtClean="0">
                <a:effectLst>
                  <a:outerShdw blurRad="38100" dist="38100" dir="2700000" algn="tl">
                    <a:srgbClr val="000000">
                      <a:alpha val="43137"/>
                    </a:srgbClr>
                  </a:outerShdw>
                </a:effectLst>
              </a:rPr>
              <a:t>Four Frame Approach</a:t>
            </a:r>
            <a:endParaRPr lang="en-US" sz="4400" dirty="0">
              <a:effectLst>
                <a:outerShdw blurRad="38100" dist="38100" dir="2700000" algn="tl">
                  <a:srgbClr val="000000">
                    <a:alpha val="43137"/>
                  </a:srgbClr>
                </a:outerShdw>
              </a:effectLst>
            </a:endParaRPr>
          </a:p>
        </p:txBody>
      </p:sp>
      <p:sp>
        <p:nvSpPr>
          <p:cNvPr id="4" name="Rounded Rectangle 3"/>
          <p:cNvSpPr/>
          <p:nvPr/>
        </p:nvSpPr>
        <p:spPr>
          <a:xfrm>
            <a:off x="914400" y="1371600"/>
            <a:ext cx="3383280" cy="2011680"/>
          </a:xfrm>
          <a:prstGeom prst="roundRect">
            <a:avLst/>
          </a:prstGeom>
          <a:solidFill>
            <a:schemeClr val="accent1">
              <a:lumMod val="60000"/>
              <a:lumOff val="40000"/>
            </a:schemeClr>
          </a:solidFill>
          <a:ln>
            <a:solidFill>
              <a:schemeClr val="bg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966246" y="3733800"/>
            <a:ext cx="3383280" cy="2011680"/>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914400" y="3733800"/>
            <a:ext cx="3383280" cy="2011680"/>
          </a:xfrm>
          <a:prstGeom prst="roundRect">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953000" y="1371599"/>
            <a:ext cx="3396526" cy="2010459"/>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272896" y="2023497"/>
            <a:ext cx="2590800" cy="707886"/>
          </a:xfrm>
          <a:prstGeom prst="rect">
            <a:avLst/>
          </a:prstGeom>
          <a:noFill/>
        </p:spPr>
        <p:txBody>
          <a:bodyPr wrap="square" rtlCol="0">
            <a:spAutoFit/>
          </a:bodyPr>
          <a:lstStyle/>
          <a:p>
            <a:pPr algn="ctr"/>
            <a:r>
              <a:rPr lang="en-US" sz="4000" b="1" dirty="0" smtClean="0">
                <a:solidFill>
                  <a:schemeClr val="bg1"/>
                </a:solidFill>
                <a:effectLst>
                  <a:outerShdw blurRad="38100" dist="38100" dir="2700000" algn="tl">
                    <a:srgbClr val="000000">
                      <a:alpha val="43137"/>
                    </a:srgbClr>
                  </a:outerShdw>
                </a:effectLst>
              </a:rPr>
              <a:t>Structural</a:t>
            </a:r>
            <a:endParaRPr lang="en-US" sz="4000" b="1" dirty="0">
              <a:solidFill>
                <a:schemeClr val="bg1"/>
              </a:solidFill>
              <a:effectLst>
                <a:outerShdw blurRad="38100" dist="38100" dir="2700000" algn="tl">
                  <a:srgbClr val="000000">
                    <a:alpha val="43137"/>
                  </a:srgbClr>
                </a:outerShdw>
              </a:effectLst>
            </a:endParaRPr>
          </a:p>
        </p:txBody>
      </p:sp>
      <p:sp>
        <p:nvSpPr>
          <p:cNvPr id="9" name="TextBox 8"/>
          <p:cNvSpPr txBox="1"/>
          <p:nvPr/>
        </p:nvSpPr>
        <p:spPr>
          <a:xfrm>
            <a:off x="5410200" y="4345817"/>
            <a:ext cx="2495372" cy="707886"/>
          </a:xfrm>
          <a:prstGeom prst="rect">
            <a:avLst/>
          </a:prstGeom>
          <a:noFill/>
        </p:spPr>
        <p:txBody>
          <a:bodyPr wrap="square" rtlCol="0">
            <a:spAutoFit/>
          </a:bodyPr>
          <a:lstStyle/>
          <a:p>
            <a:pPr algn="ctr"/>
            <a:r>
              <a:rPr lang="en-US" sz="4000" b="1" dirty="0" smtClean="0">
                <a:solidFill>
                  <a:schemeClr val="bg1"/>
                </a:solidFill>
                <a:effectLst>
                  <a:outerShdw blurRad="38100" dist="38100" dir="2700000" algn="tl">
                    <a:srgbClr val="000000">
                      <a:alpha val="43137"/>
                    </a:srgbClr>
                  </a:outerShdw>
                </a:effectLst>
              </a:rPr>
              <a:t>Symbolic</a:t>
            </a:r>
            <a:endParaRPr lang="en-US" sz="4000" b="1" dirty="0">
              <a:solidFill>
                <a:schemeClr val="bg1"/>
              </a:solidFill>
              <a:effectLst>
                <a:outerShdw blurRad="38100" dist="38100" dir="2700000" algn="tl">
                  <a:srgbClr val="000000">
                    <a:alpha val="43137"/>
                  </a:srgbClr>
                </a:outerShdw>
              </a:effectLst>
            </a:endParaRPr>
          </a:p>
        </p:txBody>
      </p:sp>
      <p:sp>
        <p:nvSpPr>
          <p:cNvPr id="10" name="TextBox 9"/>
          <p:cNvSpPr txBox="1"/>
          <p:nvPr/>
        </p:nvSpPr>
        <p:spPr>
          <a:xfrm>
            <a:off x="5410200" y="1715720"/>
            <a:ext cx="2667000" cy="1323439"/>
          </a:xfrm>
          <a:prstGeom prst="rect">
            <a:avLst/>
          </a:prstGeom>
          <a:noFill/>
        </p:spPr>
        <p:txBody>
          <a:bodyPr wrap="square" rtlCol="0">
            <a:spAutoFit/>
          </a:bodyPr>
          <a:lstStyle/>
          <a:p>
            <a:pPr algn="ctr"/>
            <a:r>
              <a:rPr lang="en-US" sz="4000" b="1" dirty="0" smtClean="0">
                <a:solidFill>
                  <a:schemeClr val="bg1"/>
                </a:solidFill>
                <a:effectLst>
                  <a:outerShdw blurRad="38100" dist="38100" dir="2700000" algn="tl">
                    <a:srgbClr val="000000">
                      <a:alpha val="43137"/>
                    </a:srgbClr>
                  </a:outerShdw>
                </a:effectLst>
              </a:rPr>
              <a:t>Human Resource</a:t>
            </a:r>
            <a:endParaRPr lang="en-US" sz="4000" b="1" dirty="0">
              <a:solidFill>
                <a:schemeClr val="bg1"/>
              </a:solidFill>
              <a:effectLst>
                <a:outerShdw blurRad="38100" dist="38100" dir="2700000" algn="tl">
                  <a:srgbClr val="000000">
                    <a:alpha val="43137"/>
                  </a:srgbClr>
                </a:outerShdw>
              </a:effectLst>
            </a:endParaRPr>
          </a:p>
        </p:txBody>
      </p:sp>
      <p:sp>
        <p:nvSpPr>
          <p:cNvPr id="11" name="TextBox 10"/>
          <p:cNvSpPr txBox="1"/>
          <p:nvPr/>
        </p:nvSpPr>
        <p:spPr>
          <a:xfrm>
            <a:off x="1419599" y="4385697"/>
            <a:ext cx="2286000" cy="707886"/>
          </a:xfrm>
          <a:prstGeom prst="rect">
            <a:avLst/>
          </a:prstGeom>
          <a:noFill/>
        </p:spPr>
        <p:txBody>
          <a:bodyPr wrap="square" rtlCol="0">
            <a:spAutoFit/>
          </a:bodyPr>
          <a:lstStyle/>
          <a:p>
            <a:pPr algn="ctr"/>
            <a:r>
              <a:rPr lang="en-US" sz="4000" b="1" dirty="0" smtClean="0">
                <a:solidFill>
                  <a:schemeClr val="bg1"/>
                </a:solidFill>
                <a:effectLst>
                  <a:outerShdw blurRad="38100" dist="38100" dir="2700000" algn="tl">
                    <a:srgbClr val="000000">
                      <a:alpha val="43137"/>
                    </a:srgbClr>
                  </a:outerShdw>
                </a:effectLst>
              </a:rPr>
              <a:t>Political</a:t>
            </a:r>
            <a:endParaRPr lang="en-US" sz="4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47569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3700272"/>
          </a:xfrm>
        </p:spPr>
        <p:txBody>
          <a:bodyPr/>
          <a:lstStyle/>
          <a:p>
            <a:pPr>
              <a:buFont typeface="Wingdings" panose="05000000000000000000" pitchFamily="2" charset="2"/>
              <a:buChar char="Ø"/>
            </a:pPr>
            <a:r>
              <a:rPr lang="en-US" b="1" dirty="0" smtClean="0">
                <a:solidFill>
                  <a:schemeClr val="bg2">
                    <a:lumMod val="25000"/>
                    <a:lumOff val="75000"/>
                  </a:schemeClr>
                </a:solidFill>
                <a:effectLst>
                  <a:outerShdw blurRad="38100" dist="38100" dir="2700000" algn="tl">
                    <a:srgbClr val="000000">
                      <a:alpha val="43137"/>
                    </a:srgbClr>
                  </a:outerShdw>
                </a:effectLst>
              </a:rPr>
              <a:t>Image</a:t>
            </a:r>
            <a:r>
              <a:rPr lang="en-US" dirty="0" smtClean="0">
                <a:solidFill>
                  <a:schemeClr val="bg2">
                    <a:lumMod val="25000"/>
                    <a:lumOff val="75000"/>
                  </a:schemeClr>
                </a:solidFill>
              </a:rPr>
              <a:t>:</a:t>
            </a:r>
            <a:r>
              <a:rPr lang="en-US" dirty="0" smtClean="0"/>
              <a:t> </a:t>
            </a:r>
            <a:r>
              <a:rPr lang="en-US" dirty="0" smtClean="0">
                <a:effectLst>
                  <a:outerShdw blurRad="38100" dist="38100" dir="2700000" algn="tl">
                    <a:srgbClr val="000000">
                      <a:alpha val="43137"/>
                    </a:srgbClr>
                  </a:outerShdw>
                </a:effectLst>
              </a:rPr>
              <a:t>Machine</a:t>
            </a:r>
          </a:p>
          <a:p>
            <a:pPr>
              <a:buFont typeface="Wingdings" panose="05000000000000000000" pitchFamily="2" charset="2"/>
              <a:buChar char="Ø"/>
            </a:pPr>
            <a:r>
              <a:rPr lang="en-US" b="1" dirty="0" smtClean="0">
                <a:solidFill>
                  <a:schemeClr val="bg2">
                    <a:lumMod val="25000"/>
                    <a:lumOff val="75000"/>
                  </a:schemeClr>
                </a:solidFill>
                <a:effectLst>
                  <a:outerShdw blurRad="38100" dist="38100" dir="2700000" algn="tl">
                    <a:srgbClr val="000000">
                      <a:alpha val="43137"/>
                    </a:srgbClr>
                  </a:outerShdw>
                </a:effectLst>
              </a:rPr>
              <a:t>Frame Emphasis</a:t>
            </a:r>
            <a:r>
              <a:rPr lang="en-US" dirty="0" smtClean="0"/>
              <a:t>: </a:t>
            </a:r>
            <a:r>
              <a:rPr lang="en-US" dirty="0" smtClean="0">
                <a:effectLst>
                  <a:outerShdw blurRad="38100" dist="38100" dir="2700000" algn="tl">
                    <a:srgbClr val="000000">
                      <a:alpha val="43137"/>
                    </a:srgbClr>
                  </a:outerShdw>
                </a:effectLst>
              </a:rPr>
              <a:t>Rational, Formal</a:t>
            </a:r>
          </a:p>
          <a:p>
            <a:pPr>
              <a:buFont typeface="Wingdings" panose="05000000000000000000" pitchFamily="2" charset="2"/>
              <a:buChar char="Ø"/>
            </a:pPr>
            <a:r>
              <a:rPr lang="en-US" b="1" dirty="0" smtClean="0">
                <a:solidFill>
                  <a:schemeClr val="bg2">
                    <a:lumMod val="25000"/>
                    <a:lumOff val="75000"/>
                  </a:schemeClr>
                </a:solidFill>
                <a:effectLst>
                  <a:outerShdw blurRad="38100" dist="38100" dir="2700000" algn="tl">
                    <a:srgbClr val="000000">
                      <a:alpha val="43137"/>
                    </a:srgbClr>
                  </a:outerShdw>
                </a:effectLst>
              </a:rPr>
              <a:t>Assumptions</a:t>
            </a:r>
            <a:endParaRPr lang="en-US" dirty="0" smtClean="0">
              <a:solidFill>
                <a:schemeClr val="bg2">
                  <a:lumMod val="25000"/>
                  <a:lumOff val="75000"/>
                </a:schemeClr>
              </a:solidFill>
              <a:effectLst>
                <a:outerShdw blurRad="38100" dist="38100" dir="2700000" algn="tl">
                  <a:srgbClr val="000000">
                    <a:alpha val="43137"/>
                  </a:srgbClr>
                </a:outerShdw>
              </a:effectLst>
            </a:endParaRPr>
          </a:p>
          <a:p>
            <a:pPr lvl="1">
              <a:buFont typeface="Arial" panose="020B0604020202020204" pitchFamily="34" charset="0"/>
              <a:buChar char="•"/>
            </a:pPr>
            <a:r>
              <a:rPr lang="en-US" sz="2000" dirty="0" smtClean="0"/>
              <a:t>Organization exists to achieve goals</a:t>
            </a:r>
          </a:p>
          <a:p>
            <a:pPr lvl="1">
              <a:buFont typeface="Arial" panose="020B0604020202020204" pitchFamily="34" charset="0"/>
              <a:buChar char="•"/>
            </a:pPr>
            <a:r>
              <a:rPr lang="en-US" sz="2000" dirty="0" smtClean="0"/>
              <a:t>Specialization increases efficiency</a:t>
            </a:r>
          </a:p>
          <a:p>
            <a:pPr lvl="1">
              <a:buFont typeface="Arial" panose="020B0604020202020204" pitchFamily="34" charset="0"/>
              <a:buChar char="•"/>
            </a:pPr>
            <a:r>
              <a:rPr lang="en-US" sz="2000" dirty="0" smtClean="0"/>
              <a:t>Coordination ensures integration of individuals &amp; groups</a:t>
            </a:r>
          </a:p>
          <a:p>
            <a:pPr lvl="1">
              <a:buFont typeface="Arial" panose="020B0604020202020204" pitchFamily="34" charset="0"/>
              <a:buChar char="•"/>
            </a:pPr>
            <a:r>
              <a:rPr lang="en-US" sz="2000" dirty="0" smtClean="0"/>
              <a:t>Organizations work best when rationality prevails</a:t>
            </a:r>
          </a:p>
          <a:p>
            <a:pPr lvl="1">
              <a:buFont typeface="Arial" panose="020B0604020202020204" pitchFamily="34" charset="0"/>
              <a:buChar char="•"/>
            </a:pPr>
            <a:r>
              <a:rPr lang="en-US" sz="2000" dirty="0" smtClean="0"/>
              <a:t>Structure must align with organizational goals &amp; tasks</a:t>
            </a:r>
          </a:p>
          <a:p>
            <a:pPr>
              <a:buFont typeface="Wingdings" panose="05000000000000000000" pitchFamily="2" charset="2"/>
              <a:buChar char="Ø"/>
            </a:pPr>
            <a:r>
              <a:rPr lang="en-US" b="1" dirty="0" smtClean="0">
                <a:solidFill>
                  <a:schemeClr val="bg2">
                    <a:lumMod val="25000"/>
                    <a:lumOff val="75000"/>
                  </a:schemeClr>
                </a:solidFill>
                <a:effectLst>
                  <a:outerShdw blurRad="38100" dist="38100" dir="2700000" algn="tl">
                    <a:srgbClr val="000000">
                      <a:alpha val="43137"/>
                    </a:srgbClr>
                  </a:outerShdw>
                </a:effectLst>
              </a:rPr>
              <a:t>Action</a:t>
            </a:r>
            <a:r>
              <a:rPr lang="en-US" dirty="0" smtClean="0"/>
              <a:t>: </a:t>
            </a:r>
            <a:r>
              <a:rPr lang="en-US" dirty="0" smtClean="0">
                <a:effectLst>
                  <a:outerShdw blurRad="38100" dist="38100" dir="2700000" algn="tl">
                    <a:srgbClr val="000000">
                      <a:alpha val="43137"/>
                    </a:srgbClr>
                  </a:outerShdw>
                </a:effectLst>
              </a:rPr>
              <a:t>Analysis</a:t>
            </a:r>
          </a:p>
          <a:p>
            <a:pPr>
              <a:buFont typeface="Wingdings" panose="05000000000000000000" pitchFamily="2" charset="2"/>
              <a:buChar char="Ø"/>
            </a:pPr>
            <a:endParaRPr lang="en-US" dirty="0"/>
          </a:p>
        </p:txBody>
      </p:sp>
      <p:sp>
        <p:nvSpPr>
          <p:cNvPr id="3" name="Title 2"/>
          <p:cNvSpPr>
            <a:spLocks noGrp="1"/>
          </p:cNvSpPr>
          <p:nvPr>
            <p:ph type="title"/>
          </p:nvPr>
        </p:nvSpPr>
        <p:spPr/>
        <p:txBody>
          <a:bodyPr>
            <a:normAutofit/>
          </a:bodyPr>
          <a:lstStyle/>
          <a:p>
            <a:r>
              <a:rPr lang="en-US" sz="4800" dirty="0" smtClean="0">
                <a:solidFill>
                  <a:schemeClr val="bg2">
                    <a:lumMod val="25000"/>
                    <a:lumOff val="75000"/>
                  </a:schemeClr>
                </a:solidFill>
                <a:effectLst>
                  <a:outerShdw blurRad="38100" dist="38100" dir="2700000" algn="tl">
                    <a:srgbClr val="000000">
                      <a:alpha val="43137"/>
                    </a:srgbClr>
                  </a:outerShdw>
                </a:effectLst>
              </a:rPr>
              <a:t>Structural</a:t>
            </a:r>
            <a:endParaRPr lang="en-US" sz="4800" dirty="0">
              <a:solidFill>
                <a:schemeClr val="bg2">
                  <a:lumMod val="25000"/>
                  <a:lumOff val="75000"/>
                </a:schemeClr>
              </a:solidFill>
              <a:effectLst>
                <a:outerShdw blurRad="38100" dist="38100" dir="2700000" algn="tl">
                  <a:srgbClr val="000000">
                    <a:alpha val="43137"/>
                  </a:srgbClr>
                </a:outerShdw>
              </a:effectLst>
            </a:endParaRPr>
          </a:p>
        </p:txBody>
      </p:sp>
      <p:sp>
        <p:nvSpPr>
          <p:cNvPr id="4" name="TextBox 3"/>
          <p:cNvSpPr txBox="1"/>
          <p:nvPr/>
        </p:nvSpPr>
        <p:spPr>
          <a:xfrm>
            <a:off x="1295400" y="6231950"/>
            <a:ext cx="7688094" cy="400110"/>
          </a:xfrm>
          <a:prstGeom prst="rect">
            <a:avLst/>
          </a:prstGeom>
          <a:noFill/>
        </p:spPr>
        <p:txBody>
          <a:bodyPr wrap="square" rtlCol="0">
            <a:spAutoFit/>
          </a:bodyPr>
          <a:lstStyle/>
          <a:p>
            <a:r>
              <a:rPr lang="en-US" sz="1000" b="1" dirty="0" smtClean="0"/>
              <a:t>Reframing Complexity: A Four Dimensional Approach to Organizational Diagnosis, Development, and Change </a:t>
            </a:r>
            <a:r>
              <a:rPr lang="en-US" sz="1000" dirty="0" smtClean="0"/>
              <a:t>by Joan </a:t>
            </a:r>
            <a:r>
              <a:rPr lang="en-US" sz="1000" dirty="0" err="1" smtClean="0"/>
              <a:t>Gallos</a:t>
            </a:r>
            <a:endParaRPr lang="en-US" sz="1000" dirty="0" smtClean="0"/>
          </a:p>
          <a:p>
            <a:r>
              <a:rPr lang="en-US" sz="1000" dirty="0" smtClean="0"/>
              <a:t>From J. V. </a:t>
            </a:r>
            <a:r>
              <a:rPr lang="en-US" sz="1000" dirty="0" err="1" smtClean="0"/>
              <a:t>Gallos</a:t>
            </a:r>
            <a:r>
              <a:rPr lang="en-US" sz="1000" dirty="0" smtClean="0"/>
              <a:t> (ed.). </a:t>
            </a:r>
            <a:r>
              <a:rPr lang="en-US" sz="1000" i="1" dirty="0" smtClean="0"/>
              <a:t>Organizational Development: A </a:t>
            </a:r>
            <a:r>
              <a:rPr lang="en-US" sz="1000" i="1" dirty="0" err="1" smtClean="0"/>
              <a:t>Jossey</a:t>
            </a:r>
            <a:r>
              <a:rPr lang="en-US" sz="1000" i="1" dirty="0" smtClean="0"/>
              <a:t>-Bass Reader</a:t>
            </a:r>
            <a:r>
              <a:rPr lang="en-US" sz="1000" dirty="0" smtClean="0"/>
              <a:t>. San Francisco: </a:t>
            </a:r>
            <a:r>
              <a:rPr lang="en-US" sz="1000" dirty="0" err="1" smtClean="0"/>
              <a:t>Jossey</a:t>
            </a:r>
            <a:r>
              <a:rPr lang="en-US" sz="1000" dirty="0" smtClean="0"/>
              <a:t>-Bass, 2006.</a:t>
            </a:r>
            <a:endParaRPr lang="en-US" sz="1000" dirty="0"/>
          </a:p>
        </p:txBody>
      </p:sp>
    </p:spTree>
    <p:extLst>
      <p:ext uri="{BB962C8B-B14F-4D97-AF65-F5344CB8AC3E}">
        <p14:creationId xmlns:p14="http://schemas.microsoft.com/office/powerpoint/2010/main" val="92505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dirty="0" smtClean="0">
                <a:solidFill>
                  <a:schemeClr val="accent4">
                    <a:lumMod val="40000"/>
                    <a:lumOff val="60000"/>
                  </a:schemeClr>
                </a:solidFill>
                <a:effectLst>
                  <a:outerShdw blurRad="38100" dist="38100" dir="2700000" algn="tl">
                    <a:srgbClr val="000000">
                      <a:alpha val="43137"/>
                    </a:srgbClr>
                  </a:outerShdw>
                </a:effectLst>
              </a:rPr>
              <a:t>Human Resources</a:t>
            </a:r>
            <a:endParaRPr lang="en-US" sz="4800" dirty="0">
              <a:solidFill>
                <a:schemeClr val="accent4">
                  <a:lumMod val="40000"/>
                  <a:lumOff val="60000"/>
                </a:schemeClr>
              </a:solidFill>
              <a:effectLst>
                <a:outerShdw blurRad="38100" dist="38100" dir="2700000" algn="tl">
                  <a:srgbClr val="000000">
                    <a:alpha val="43137"/>
                  </a:srgbClr>
                </a:outerShdw>
              </a:effectLst>
            </a:endParaRPr>
          </a:p>
        </p:txBody>
      </p:sp>
      <p:sp>
        <p:nvSpPr>
          <p:cNvPr id="4" name="Content Placeholder 1"/>
          <p:cNvSpPr>
            <a:spLocks noGrp="1"/>
          </p:cNvSpPr>
          <p:nvPr>
            <p:ph idx="1"/>
          </p:nvPr>
        </p:nvSpPr>
        <p:spPr/>
        <p:txBody>
          <a:bodyPr/>
          <a:lstStyle/>
          <a:p>
            <a:pPr>
              <a:buClr>
                <a:schemeClr val="accent4">
                  <a:lumMod val="75000"/>
                </a:schemeClr>
              </a:buClr>
              <a:buFont typeface="Wingdings" panose="05000000000000000000" pitchFamily="2" charset="2"/>
              <a:buChar char="Ø"/>
            </a:pPr>
            <a:r>
              <a:rPr lang="en-US" dirty="0" smtClean="0">
                <a:solidFill>
                  <a:schemeClr val="accent4">
                    <a:lumMod val="40000"/>
                    <a:lumOff val="60000"/>
                  </a:schemeClr>
                </a:solidFill>
                <a:effectLst>
                  <a:outerShdw blurRad="38100" dist="38100" dir="2700000" algn="tl">
                    <a:srgbClr val="000000">
                      <a:alpha val="43137"/>
                    </a:srgbClr>
                  </a:outerShdw>
                </a:effectLst>
              </a:rPr>
              <a:t>Image</a:t>
            </a:r>
            <a:r>
              <a:rPr lang="en-US" dirty="0" smtClean="0">
                <a:effectLst>
                  <a:outerShdw blurRad="38100" dist="38100" dir="2700000" algn="tl">
                    <a:srgbClr val="000000">
                      <a:alpha val="43137"/>
                    </a:srgbClr>
                  </a:outerShdw>
                </a:effectLst>
              </a:rPr>
              <a:t>: </a:t>
            </a:r>
            <a:r>
              <a:rPr lang="en-US" dirty="0" smtClean="0">
                <a:solidFill>
                  <a:schemeClr val="accent4">
                    <a:lumMod val="20000"/>
                    <a:lumOff val="80000"/>
                  </a:schemeClr>
                </a:solidFill>
              </a:rPr>
              <a:t>Family</a:t>
            </a:r>
          </a:p>
          <a:p>
            <a:pPr>
              <a:buClr>
                <a:schemeClr val="accent4">
                  <a:lumMod val="75000"/>
                </a:schemeClr>
              </a:buClr>
              <a:buFont typeface="Wingdings" panose="05000000000000000000" pitchFamily="2" charset="2"/>
              <a:buChar char="Ø"/>
            </a:pPr>
            <a:r>
              <a:rPr lang="en-US" dirty="0" smtClean="0">
                <a:solidFill>
                  <a:schemeClr val="accent4">
                    <a:lumMod val="40000"/>
                    <a:lumOff val="60000"/>
                  </a:schemeClr>
                </a:solidFill>
                <a:effectLst>
                  <a:outerShdw blurRad="38100" dist="38100" dir="2700000" algn="tl">
                    <a:srgbClr val="000000">
                      <a:alpha val="43137"/>
                    </a:srgbClr>
                  </a:outerShdw>
                </a:effectLst>
              </a:rPr>
              <a:t>Frame Emphasis: </a:t>
            </a:r>
            <a:r>
              <a:rPr lang="en-US" dirty="0" smtClean="0">
                <a:solidFill>
                  <a:schemeClr val="accent4">
                    <a:lumMod val="40000"/>
                    <a:lumOff val="60000"/>
                  </a:schemeClr>
                </a:solidFill>
              </a:rPr>
              <a:t>Good fit</a:t>
            </a:r>
          </a:p>
          <a:p>
            <a:pPr>
              <a:buClr>
                <a:schemeClr val="accent4">
                  <a:lumMod val="75000"/>
                </a:schemeClr>
              </a:buClr>
              <a:buFont typeface="Wingdings" panose="05000000000000000000" pitchFamily="2" charset="2"/>
              <a:buChar char="Ø"/>
            </a:pPr>
            <a:r>
              <a:rPr lang="en-US" dirty="0" smtClean="0">
                <a:solidFill>
                  <a:schemeClr val="accent4">
                    <a:lumMod val="40000"/>
                    <a:lumOff val="60000"/>
                  </a:schemeClr>
                </a:solidFill>
                <a:effectLst>
                  <a:outerShdw blurRad="38100" dist="38100" dir="2700000" algn="tl">
                    <a:srgbClr val="000000">
                      <a:alpha val="43137"/>
                    </a:srgbClr>
                  </a:outerShdw>
                </a:effectLst>
              </a:rPr>
              <a:t>Assumptions</a:t>
            </a:r>
          </a:p>
          <a:p>
            <a:pPr lvl="1">
              <a:buClr>
                <a:schemeClr val="accent4">
                  <a:lumMod val="75000"/>
                </a:schemeClr>
              </a:buClr>
              <a:buFont typeface="Arial" panose="020B0604020202020204" pitchFamily="34" charset="0"/>
              <a:buChar char="•"/>
            </a:pPr>
            <a:r>
              <a:rPr lang="en-US" sz="2000" dirty="0" smtClean="0"/>
              <a:t>Organization exist to serve human needs</a:t>
            </a:r>
          </a:p>
          <a:p>
            <a:pPr lvl="1">
              <a:buClr>
                <a:schemeClr val="accent4">
                  <a:lumMod val="75000"/>
                </a:schemeClr>
              </a:buClr>
              <a:buFont typeface="Arial" panose="020B0604020202020204" pitchFamily="34" charset="0"/>
              <a:buChar char="•"/>
            </a:pPr>
            <a:r>
              <a:rPr lang="en-US" sz="2000" dirty="0" smtClean="0"/>
              <a:t>People and organization need each other</a:t>
            </a:r>
          </a:p>
          <a:p>
            <a:pPr lvl="1">
              <a:buClr>
                <a:schemeClr val="accent4">
                  <a:lumMod val="75000"/>
                </a:schemeClr>
              </a:buClr>
              <a:buFont typeface="Arial" panose="020B0604020202020204" pitchFamily="34" charset="0"/>
              <a:buChar char="•"/>
            </a:pPr>
            <a:r>
              <a:rPr lang="en-US" sz="2000" dirty="0" smtClean="0"/>
              <a:t>When fit is poor, one or both suffer</a:t>
            </a:r>
          </a:p>
          <a:p>
            <a:pPr lvl="1">
              <a:buClr>
                <a:schemeClr val="accent4">
                  <a:lumMod val="75000"/>
                </a:schemeClr>
              </a:buClr>
              <a:buFont typeface="Arial" panose="020B0604020202020204" pitchFamily="34" charset="0"/>
              <a:buChar char="•"/>
            </a:pPr>
            <a:r>
              <a:rPr lang="en-US" sz="2000" dirty="0" smtClean="0"/>
              <a:t>When fit is good, both benefit</a:t>
            </a:r>
          </a:p>
          <a:p>
            <a:pPr>
              <a:buClr>
                <a:schemeClr val="accent4">
                  <a:lumMod val="75000"/>
                </a:schemeClr>
              </a:buClr>
              <a:buFont typeface="Wingdings" panose="05000000000000000000" pitchFamily="2" charset="2"/>
              <a:buChar char="Ø"/>
            </a:pPr>
            <a:r>
              <a:rPr lang="en-US" dirty="0" smtClean="0">
                <a:solidFill>
                  <a:schemeClr val="accent4">
                    <a:lumMod val="40000"/>
                    <a:lumOff val="60000"/>
                  </a:schemeClr>
                </a:solidFill>
                <a:effectLst>
                  <a:outerShdw blurRad="38100" dist="38100" dir="2700000" algn="tl">
                    <a:srgbClr val="000000">
                      <a:alpha val="43137"/>
                    </a:srgbClr>
                  </a:outerShdw>
                </a:effectLst>
              </a:rPr>
              <a:t>Action:</a:t>
            </a:r>
            <a:r>
              <a:rPr lang="en-US" dirty="0" smtClean="0">
                <a:effectLst>
                  <a:outerShdw blurRad="38100" dist="38100" dir="2700000" algn="tl">
                    <a:srgbClr val="000000">
                      <a:alpha val="43137"/>
                    </a:srgbClr>
                  </a:outerShdw>
                </a:effectLst>
              </a:rPr>
              <a:t> </a:t>
            </a:r>
            <a:r>
              <a:rPr lang="en-US" dirty="0" smtClean="0">
                <a:solidFill>
                  <a:schemeClr val="accent4">
                    <a:lumMod val="40000"/>
                    <a:lumOff val="60000"/>
                  </a:schemeClr>
                </a:solidFill>
              </a:rPr>
              <a:t>Attending to people</a:t>
            </a:r>
          </a:p>
          <a:p>
            <a:pPr>
              <a:buFont typeface="Wingdings" panose="05000000000000000000" pitchFamily="2" charset="2"/>
              <a:buChar char="Ø"/>
            </a:pPr>
            <a:endParaRPr lang="en-US" dirty="0">
              <a:solidFill>
                <a:schemeClr val="accent4">
                  <a:lumMod val="40000"/>
                  <a:lumOff val="60000"/>
                </a:schemeClr>
              </a:solidFill>
            </a:endParaRPr>
          </a:p>
        </p:txBody>
      </p:sp>
      <p:sp>
        <p:nvSpPr>
          <p:cNvPr id="5" name="TextBox 4"/>
          <p:cNvSpPr txBox="1"/>
          <p:nvPr/>
        </p:nvSpPr>
        <p:spPr>
          <a:xfrm>
            <a:off x="1295400" y="6063569"/>
            <a:ext cx="7696200" cy="400110"/>
          </a:xfrm>
          <a:prstGeom prst="rect">
            <a:avLst/>
          </a:prstGeom>
          <a:noFill/>
        </p:spPr>
        <p:txBody>
          <a:bodyPr wrap="square" rtlCol="0">
            <a:spAutoFit/>
          </a:bodyPr>
          <a:lstStyle/>
          <a:p>
            <a:r>
              <a:rPr lang="en-US" sz="1000" b="1" dirty="0" smtClean="0"/>
              <a:t>Reframing Complexity: A Four Dimensional Approach to Organizational Diagnosis, Development, and Change </a:t>
            </a:r>
            <a:r>
              <a:rPr lang="en-US" sz="1000" dirty="0" smtClean="0"/>
              <a:t>by Joan </a:t>
            </a:r>
            <a:r>
              <a:rPr lang="en-US" sz="1000" dirty="0" err="1" smtClean="0"/>
              <a:t>Gallos</a:t>
            </a:r>
            <a:endParaRPr lang="en-US" sz="1000" dirty="0" smtClean="0"/>
          </a:p>
          <a:p>
            <a:r>
              <a:rPr lang="en-US" sz="1000" dirty="0" smtClean="0"/>
              <a:t>From J. V. </a:t>
            </a:r>
            <a:r>
              <a:rPr lang="en-US" sz="1000" dirty="0" err="1" smtClean="0"/>
              <a:t>Gallos</a:t>
            </a:r>
            <a:r>
              <a:rPr lang="en-US" sz="1000" dirty="0" smtClean="0"/>
              <a:t> (ed.). </a:t>
            </a:r>
            <a:r>
              <a:rPr lang="en-US" sz="1000" i="1" dirty="0" smtClean="0"/>
              <a:t>Organizational Development: A </a:t>
            </a:r>
            <a:r>
              <a:rPr lang="en-US" sz="1000" i="1" dirty="0" err="1" smtClean="0"/>
              <a:t>Jossey</a:t>
            </a:r>
            <a:r>
              <a:rPr lang="en-US" sz="1000" i="1" dirty="0" smtClean="0"/>
              <a:t>-Bass Reader</a:t>
            </a:r>
            <a:r>
              <a:rPr lang="en-US" sz="1000" dirty="0" smtClean="0"/>
              <a:t>. San Francisco: </a:t>
            </a:r>
            <a:r>
              <a:rPr lang="en-US" sz="1000" dirty="0" err="1" smtClean="0"/>
              <a:t>Jossey</a:t>
            </a:r>
            <a:r>
              <a:rPr lang="en-US" sz="1000" dirty="0" smtClean="0"/>
              <a:t>-Bass, 2006.</a:t>
            </a:r>
            <a:endParaRPr lang="en-US" sz="1000" dirty="0"/>
          </a:p>
        </p:txBody>
      </p:sp>
    </p:spTree>
    <p:extLst>
      <p:ext uri="{BB962C8B-B14F-4D97-AF65-F5344CB8AC3E}">
        <p14:creationId xmlns:p14="http://schemas.microsoft.com/office/powerpoint/2010/main" val="2049182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dirty="0" smtClean="0">
                <a:solidFill>
                  <a:schemeClr val="accent3">
                    <a:lumMod val="60000"/>
                    <a:lumOff val="40000"/>
                  </a:schemeClr>
                </a:solidFill>
                <a:effectLst>
                  <a:outerShdw blurRad="38100" dist="38100" dir="2700000" algn="tl">
                    <a:srgbClr val="000000">
                      <a:alpha val="43137"/>
                    </a:srgbClr>
                  </a:outerShdw>
                </a:effectLst>
              </a:rPr>
              <a:t>Political</a:t>
            </a:r>
            <a:endParaRPr lang="en-US" sz="4800" dirty="0">
              <a:solidFill>
                <a:schemeClr val="accent3">
                  <a:lumMod val="60000"/>
                  <a:lumOff val="40000"/>
                </a:schemeClr>
              </a:solidFill>
              <a:effectLst>
                <a:outerShdw blurRad="38100" dist="38100" dir="2700000" algn="tl">
                  <a:srgbClr val="000000">
                    <a:alpha val="43137"/>
                  </a:srgbClr>
                </a:outerShdw>
              </a:effectLst>
            </a:endParaRPr>
          </a:p>
        </p:txBody>
      </p:sp>
      <p:sp>
        <p:nvSpPr>
          <p:cNvPr id="4" name="Content Placeholder 1"/>
          <p:cNvSpPr>
            <a:spLocks noGrp="1"/>
          </p:cNvSpPr>
          <p:nvPr>
            <p:ph idx="1"/>
          </p:nvPr>
        </p:nvSpPr>
        <p:spPr/>
        <p:txBody>
          <a:bodyPr/>
          <a:lstStyle/>
          <a:p>
            <a:pPr>
              <a:buClr>
                <a:schemeClr val="accent3">
                  <a:lumMod val="75000"/>
                </a:schemeClr>
              </a:buClr>
              <a:buFont typeface="Wingdings" panose="05000000000000000000" pitchFamily="2" charset="2"/>
              <a:buChar char="Ø"/>
            </a:pPr>
            <a:r>
              <a:rPr lang="en-US" b="1" dirty="0" smtClean="0">
                <a:solidFill>
                  <a:schemeClr val="accent3">
                    <a:lumMod val="60000"/>
                    <a:lumOff val="40000"/>
                  </a:schemeClr>
                </a:solidFill>
                <a:effectLst>
                  <a:outerShdw blurRad="38100" dist="38100" dir="2700000" algn="tl">
                    <a:srgbClr val="000000">
                      <a:alpha val="43137"/>
                    </a:srgbClr>
                  </a:outerShdw>
                </a:effectLst>
              </a:rPr>
              <a:t>Image</a:t>
            </a:r>
            <a:r>
              <a:rPr lang="en-US" dirty="0" smtClean="0"/>
              <a:t>: Jungle</a:t>
            </a:r>
          </a:p>
          <a:p>
            <a:pPr>
              <a:buClr>
                <a:schemeClr val="accent3">
                  <a:lumMod val="75000"/>
                </a:schemeClr>
              </a:buClr>
              <a:buFont typeface="Wingdings" panose="05000000000000000000" pitchFamily="2" charset="2"/>
              <a:buChar char="Ø"/>
            </a:pPr>
            <a:r>
              <a:rPr lang="en-US" b="1" dirty="0" smtClean="0">
                <a:solidFill>
                  <a:schemeClr val="accent3">
                    <a:lumMod val="60000"/>
                    <a:lumOff val="40000"/>
                  </a:schemeClr>
                </a:solidFill>
                <a:effectLst>
                  <a:outerShdw blurRad="38100" dist="38100" dir="2700000" algn="tl">
                    <a:srgbClr val="000000">
                      <a:alpha val="43137"/>
                    </a:srgbClr>
                  </a:outerShdw>
                </a:effectLst>
              </a:rPr>
              <a:t>Frame Emphasis</a:t>
            </a:r>
            <a:r>
              <a:rPr lang="en-US" dirty="0" smtClean="0"/>
              <a:t>: Allocation of Power</a:t>
            </a:r>
          </a:p>
          <a:p>
            <a:pPr>
              <a:buClr>
                <a:schemeClr val="accent3">
                  <a:lumMod val="75000"/>
                </a:schemeClr>
              </a:buClr>
              <a:buFont typeface="Wingdings" panose="05000000000000000000" pitchFamily="2" charset="2"/>
              <a:buChar char="Ø"/>
            </a:pPr>
            <a:r>
              <a:rPr lang="en-US" b="1" dirty="0" smtClean="0">
                <a:solidFill>
                  <a:schemeClr val="accent3">
                    <a:lumMod val="60000"/>
                    <a:lumOff val="40000"/>
                  </a:schemeClr>
                </a:solidFill>
                <a:effectLst>
                  <a:outerShdw blurRad="38100" dist="38100" dir="2700000" algn="tl">
                    <a:srgbClr val="000000">
                      <a:alpha val="43137"/>
                    </a:srgbClr>
                  </a:outerShdw>
                </a:effectLst>
              </a:rPr>
              <a:t>Assumptions</a:t>
            </a:r>
            <a:endParaRPr lang="en-US" dirty="0" smtClean="0">
              <a:solidFill>
                <a:schemeClr val="accent3">
                  <a:lumMod val="60000"/>
                  <a:lumOff val="40000"/>
                </a:schemeClr>
              </a:solidFill>
              <a:effectLst>
                <a:outerShdw blurRad="38100" dist="38100" dir="2700000" algn="tl">
                  <a:srgbClr val="000000">
                    <a:alpha val="43137"/>
                  </a:srgbClr>
                </a:outerShdw>
              </a:effectLst>
            </a:endParaRPr>
          </a:p>
          <a:p>
            <a:pPr lvl="1">
              <a:buClr>
                <a:schemeClr val="accent3">
                  <a:lumMod val="75000"/>
                </a:schemeClr>
              </a:buClr>
              <a:buFont typeface="Arial" panose="020B0604020202020204" pitchFamily="34" charset="0"/>
              <a:buChar char="•"/>
            </a:pPr>
            <a:r>
              <a:rPr lang="en-US" sz="2000" dirty="0" smtClean="0"/>
              <a:t>Organizations are coalitions of diverse individuals &amp; groups</a:t>
            </a:r>
          </a:p>
          <a:p>
            <a:pPr lvl="1">
              <a:buClr>
                <a:schemeClr val="accent3">
                  <a:lumMod val="75000"/>
                </a:schemeClr>
              </a:buClr>
              <a:buFont typeface="Arial" panose="020B0604020202020204" pitchFamily="34" charset="0"/>
              <a:buChar char="•"/>
            </a:pPr>
            <a:r>
              <a:rPr lang="en-US" sz="2000" dirty="0" smtClean="0"/>
              <a:t>Difference endure among coalition members</a:t>
            </a:r>
          </a:p>
          <a:p>
            <a:pPr lvl="1">
              <a:buClr>
                <a:schemeClr val="accent3">
                  <a:lumMod val="75000"/>
                </a:schemeClr>
              </a:buClr>
              <a:buFont typeface="Arial" panose="020B0604020202020204" pitchFamily="34" charset="0"/>
              <a:buChar char="•"/>
            </a:pPr>
            <a:r>
              <a:rPr lang="en-US" sz="2000" dirty="0" smtClean="0"/>
              <a:t>Decisions involve scare resources (who gets what)</a:t>
            </a:r>
          </a:p>
          <a:p>
            <a:pPr lvl="1">
              <a:buClr>
                <a:schemeClr val="accent3">
                  <a:lumMod val="75000"/>
                </a:schemeClr>
              </a:buClr>
              <a:buFont typeface="Arial" panose="020B0604020202020204" pitchFamily="34" charset="0"/>
              <a:buChar char="•"/>
            </a:pPr>
            <a:r>
              <a:rPr lang="en-US" sz="2000" dirty="0" smtClean="0"/>
              <a:t>Conflict is inevitable and power is a key asset</a:t>
            </a:r>
          </a:p>
          <a:p>
            <a:pPr>
              <a:buClr>
                <a:schemeClr val="accent3">
                  <a:lumMod val="75000"/>
                </a:schemeClr>
              </a:buClr>
              <a:buFont typeface="Wingdings" panose="05000000000000000000" pitchFamily="2" charset="2"/>
              <a:buChar char="Ø"/>
            </a:pPr>
            <a:r>
              <a:rPr lang="en-US" b="1" dirty="0" smtClean="0">
                <a:solidFill>
                  <a:schemeClr val="accent3">
                    <a:lumMod val="60000"/>
                    <a:lumOff val="40000"/>
                  </a:schemeClr>
                </a:solidFill>
                <a:effectLst>
                  <a:outerShdw blurRad="38100" dist="38100" dir="2700000" algn="tl">
                    <a:srgbClr val="000000">
                      <a:alpha val="43137"/>
                    </a:srgbClr>
                  </a:outerShdw>
                </a:effectLst>
              </a:rPr>
              <a:t>Action</a:t>
            </a:r>
            <a:r>
              <a:rPr lang="en-US" dirty="0" smtClean="0"/>
              <a:t>: Winning</a:t>
            </a:r>
          </a:p>
          <a:p>
            <a:pPr>
              <a:buFont typeface="Wingdings" panose="05000000000000000000" pitchFamily="2" charset="2"/>
              <a:buChar char="Ø"/>
            </a:pPr>
            <a:endParaRPr lang="en-US" dirty="0"/>
          </a:p>
        </p:txBody>
      </p:sp>
      <p:sp>
        <p:nvSpPr>
          <p:cNvPr id="5" name="TextBox 4"/>
          <p:cNvSpPr txBox="1"/>
          <p:nvPr/>
        </p:nvSpPr>
        <p:spPr>
          <a:xfrm>
            <a:off x="1066800" y="6069076"/>
            <a:ext cx="7916695" cy="400110"/>
          </a:xfrm>
          <a:prstGeom prst="rect">
            <a:avLst/>
          </a:prstGeom>
          <a:noFill/>
        </p:spPr>
        <p:txBody>
          <a:bodyPr wrap="square" rtlCol="0">
            <a:spAutoFit/>
          </a:bodyPr>
          <a:lstStyle/>
          <a:p>
            <a:r>
              <a:rPr lang="en-US" sz="1000" b="1" dirty="0" smtClean="0"/>
              <a:t>Reframing Complexity: A Four Dimensional Approach to Organizational Diagnosis, Development, and Change </a:t>
            </a:r>
            <a:r>
              <a:rPr lang="en-US" sz="1000" dirty="0" smtClean="0"/>
              <a:t>by Joan </a:t>
            </a:r>
            <a:r>
              <a:rPr lang="en-US" sz="1000" dirty="0" err="1" smtClean="0"/>
              <a:t>Gallos</a:t>
            </a:r>
            <a:endParaRPr lang="en-US" sz="1000" dirty="0" smtClean="0"/>
          </a:p>
          <a:p>
            <a:r>
              <a:rPr lang="en-US" sz="1000" dirty="0" smtClean="0"/>
              <a:t>From J. V. </a:t>
            </a:r>
            <a:r>
              <a:rPr lang="en-US" sz="1000" dirty="0" err="1" smtClean="0"/>
              <a:t>Gallos</a:t>
            </a:r>
            <a:r>
              <a:rPr lang="en-US" sz="1000" dirty="0" smtClean="0"/>
              <a:t> (ed.). </a:t>
            </a:r>
            <a:r>
              <a:rPr lang="en-US" sz="1000" i="1" dirty="0" smtClean="0"/>
              <a:t>Organizational Development: A </a:t>
            </a:r>
            <a:r>
              <a:rPr lang="en-US" sz="1000" i="1" dirty="0" err="1" smtClean="0"/>
              <a:t>Jossey</a:t>
            </a:r>
            <a:r>
              <a:rPr lang="en-US" sz="1000" i="1" dirty="0" smtClean="0"/>
              <a:t>-Bass Reader</a:t>
            </a:r>
            <a:r>
              <a:rPr lang="en-US" sz="1000" dirty="0" smtClean="0"/>
              <a:t>. San Francisco: </a:t>
            </a:r>
            <a:r>
              <a:rPr lang="en-US" sz="1000" dirty="0" err="1" smtClean="0"/>
              <a:t>Jossey</a:t>
            </a:r>
            <a:r>
              <a:rPr lang="en-US" sz="1000" dirty="0" smtClean="0"/>
              <a:t>-Bass, 2006.</a:t>
            </a:r>
            <a:endParaRPr lang="en-US" sz="1000" dirty="0"/>
          </a:p>
        </p:txBody>
      </p:sp>
    </p:spTree>
    <p:extLst>
      <p:ext uri="{BB962C8B-B14F-4D97-AF65-F5344CB8AC3E}">
        <p14:creationId xmlns:p14="http://schemas.microsoft.com/office/powerpoint/2010/main" val="3646600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800" dirty="0" smtClean="0">
                <a:solidFill>
                  <a:schemeClr val="accent6">
                    <a:lumMod val="60000"/>
                    <a:lumOff val="40000"/>
                  </a:schemeClr>
                </a:solidFill>
                <a:effectLst>
                  <a:outerShdw blurRad="38100" dist="38100" dir="2700000" algn="tl">
                    <a:srgbClr val="000000">
                      <a:alpha val="43137"/>
                    </a:srgbClr>
                  </a:outerShdw>
                </a:effectLst>
              </a:rPr>
              <a:t>Symbolic</a:t>
            </a:r>
            <a:endParaRPr lang="en-US" sz="4800" dirty="0">
              <a:solidFill>
                <a:schemeClr val="accent6">
                  <a:lumMod val="60000"/>
                  <a:lumOff val="40000"/>
                </a:schemeClr>
              </a:solidFill>
              <a:effectLst>
                <a:outerShdw blurRad="38100" dist="38100" dir="2700000" algn="tl">
                  <a:srgbClr val="000000">
                    <a:alpha val="43137"/>
                  </a:srgbClr>
                </a:outerShdw>
              </a:effectLst>
            </a:endParaRPr>
          </a:p>
        </p:txBody>
      </p:sp>
      <p:sp>
        <p:nvSpPr>
          <p:cNvPr id="4" name="Content Placeholder 1"/>
          <p:cNvSpPr>
            <a:spLocks noGrp="1"/>
          </p:cNvSpPr>
          <p:nvPr>
            <p:ph idx="1"/>
          </p:nvPr>
        </p:nvSpPr>
        <p:spPr>
          <a:xfrm>
            <a:off x="457200" y="1481329"/>
            <a:ext cx="8229600" cy="3700272"/>
          </a:xfrm>
        </p:spPr>
        <p:txBody>
          <a:bodyPr/>
          <a:lstStyle/>
          <a:p>
            <a:pPr>
              <a:buClr>
                <a:schemeClr val="accent6">
                  <a:lumMod val="75000"/>
                </a:schemeClr>
              </a:buClr>
              <a:buFont typeface="Wingdings" panose="05000000000000000000" pitchFamily="2" charset="2"/>
              <a:buChar char="Ø"/>
            </a:pPr>
            <a:r>
              <a:rPr lang="en-US" b="1" dirty="0" smtClean="0">
                <a:effectLst>
                  <a:outerShdw blurRad="38100" dist="38100" dir="2700000" algn="tl">
                    <a:srgbClr val="000000">
                      <a:alpha val="43137"/>
                    </a:srgbClr>
                  </a:outerShdw>
                </a:effectLst>
              </a:rPr>
              <a:t>Image</a:t>
            </a:r>
            <a:r>
              <a:rPr lang="en-US" dirty="0" smtClean="0"/>
              <a:t>: Theater</a:t>
            </a:r>
          </a:p>
          <a:p>
            <a:pPr>
              <a:buClr>
                <a:schemeClr val="accent6">
                  <a:lumMod val="75000"/>
                </a:schemeClr>
              </a:buClr>
              <a:buFont typeface="Wingdings" panose="05000000000000000000" pitchFamily="2" charset="2"/>
              <a:buChar char="Ø"/>
            </a:pPr>
            <a:r>
              <a:rPr lang="en-US" b="1" dirty="0" smtClean="0">
                <a:effectLst>
                  <a:outerShdw blurRad="38100" dist="38100" dir="2700000" algn="tl">
                    <a:srgbClr val="000000">
                      <a:alpha val="43137"/>
                    </a:srgbClr>
                  </a:outerShdw>
                </a:effectLst>
              </a:rPr>
              <a:t>Frame Emphasis</a:t>
            </a:r>
            <a:r>
              <a:rPr lang="en-US" dirty="0" smtClean="0"/>
              <a:t>: Meaning, Purpose, Value</a:t>
            </a:r>
          </a:p>
          <a:p>
            <a:pPr>
              <a:buClr>
                <a:schemeClr val="accent6">
                  <a:lumMod val="75000"/>
                </a:schemeClr>
              </a:buClr>
              <a:buFont typeface="Wingdings" panose="05000000000000000000" pitchFamily="2" charset="2"/>
              <a:buChar char="Ø"/>
            </a:pPr>
            <a:r>
              <a:rPr lang="en-US" b="1" dirty="0" smtClean="0">
                <a:effectLst>
                  <a:outerShdw blurRad="38100" dist="38100" dir="2700000" algn="tl">
                    <a:srgbClr val="000000">
                      <a:alpha val="43137"/>
                    </a:srgbClr>
                  </a:outerShdw>
                </a:effectLst>
              </a:rPr>
              <a:t>Assumptions</a:t>
            </a:r>
            <a:endParaRPr lang="en-US" dirty="0" smtClean="0">
              <a:effectLst>
                <a:outerShdw blurRad="38100" dist="38100" dir="2700000" algn="tl">
                  <a:srgbClr val="000000">
                    <a:alpha val="43137"/>
                  </a:srgbClr>
                </a:outerShdw>
              </a:effectLst>
            </a:endParaRPr>
          </a:p>
          <a:p>
            <a:pPr lvl="1">
              <a:buClr>
                <a:schemeClr val="accent6">
                  <a:lumMod val="75000"/>
                </a:schemeClr>
              </a:buClr>
              <a:buFont typeface="Arial" panose="020B0604020202020204" pitchFamily="34" charset="0"/>
              <a:buChar char="•"/>
            </a:pPr>
            <a:r>
              <a:rPr lang="en-US" sz="2000" dirty="0" smtClean="0"/>
              <a:t>Meaning of work is important</a:t>
            </a:r>
          </a:p>
          <a:p>
            <a:pPr lvl="1">
              <a:buClr>
                <a:schemeClr val="accent6">
                  <a:lumMod val="75000"/>
                </a:schemeClr>
              </a:buClr>
              <a:buFont typeface="Arial" panose="020B0604020202020204" pitchFamily="34" charset="0"/>
              <a:buChar char="•"/>
            </a:pPr>
            <a:r>
              <a:rPr lang="en-US" sz="2000" dirty="0" smtClean="0"/>
              <a:t>Activity and meaning are loosely coupled</a:t>
            </a:r>
          </a:p>
          <a:p>
            <a:pPr lvl="1">
              <a:buClr>
                <a:schemeClr val="accent6">
                  <a:lumMod val="75000"/>
                </a:schemeClr>
              </a:buClr>
              <a:buFont typeface="Arial" panose="020B0604020202020204" pitchFamily="34" charset="0"/>
              <a:buChar char="•"/>
            </a:pPr>
            <a:r>
              <a:rPr lang="en-US" sz="2000" dirty="0" smtClean="0"/>
              <a:t>Symbols represent direction &amp; hope</a:t>
            </a:r>
          </a:p>
          <a:p>
            <a:pPr lvl="1">
              <a:buClr>
                <a:schemeClr val="accent6">
                  <a:lumMod val="75000"/>
                </a:schemeClr>
              </a:buClr>
              <a:buFont typeface="Arial" panose="020B0604020202020204" pitchFamily="34" charset="0"/>
              <a:buChar char="•"/>
            </a:pPr>
            <a:r>
              <a:rPr lang="en-US" sz="2000" dirty="0" smtClean="0"/>
              <a:t>Events &amp; processes important as expression of organization</a:t>
            </a:r>
          </a:p>
          <a:p>
            <a:pPr lvl="1">
              <a:buClr>
                <a:schemeClr val="accent6">
                  <a:lumMod val="75000"/>
                </a:schemeClr>
              </a:buClr>
              <a:buFont typeface="Arial" panose="020B0604020202020204" pitchFamily="34" charset="0"/>
              <a:buChar char="•"/>
            </a:pPr>
            <a:r>
              <a:rPr lang="en-US" sz="2000" dirty="0" smtClean="0"/>
              <a:t>Culture is glue that holds together organization</a:t>
            </a:r>
          </a:p>
          <a:p>
            <a:pPr>
              <a:buClr>
                <a:schemeClr val="accent6">
                  <a:lumMod val="75000"/>
                </a:schemeClr>
              </a:buClr>
              <a:buFont typeface="Wingdings" panose="05000000000000000000" pitchFamily="2" charset="2"/>
              <a:buChar char="Ø"/>
            </a:pPr>
            <a:r>
              <a:rPr lang="en-US" b="1" dirty="0" smtClean="0">
                <a:effectLst>
                  <a:outerShdw blurRad="38100" dist="38100" dir="2700000" algn="tl">
                    <a:srgbClr val="000000">
                      <a:alpha val="43137"/>
                    </a:srgbClr>
                  </a:outerShdw>
                </a:effectLst>
              </a:rPr>
              <a:t>Action</a:t>
            </a:r>
            <a:r>
              <a:rPr lang="en-US" dirty="0" smtClean="0"/>
              <a:t>: Shared Meaning</a:t>
            </a:r>
            <a:endParaRPr lang="en-US" dirty="0"/>
          </a:p>
        </p:txBody>
      </p:sp>
      <p:sp>
        <p:nvSpPr>
          <p:cNvPr id="5" name="TextBox 4"/>
          <p:cNvSpPr txBox="1"/>
          <p:nvPr/>
        </p:nvSpPr>
        <p:spPr>
          <a:xfrm>
            <a:off x="1143000" y="6172200"/>
            <a:ext cx="7840495" cy="400110"/>
          </a:xfrm>
          <a:prstGeom prst="rect">
            <a:avLst/>
          </a:prstGeom>
          <a:noFill/>
        </p:spPr>
        <p:txBody>
          <a:bodyPr wrap="square" rtlCol="0">
            <a:spAutoFit/>
          </a:bodyPr>
          <a:lstStyle/>
          <a:p>
            <a:r>
              <a:rPr lang="en-US" sz="1000" b="1" dirty="0" smtClean="0"/>
              <a:t>Reframing Complexity: A Four Dimensional Approach to Organizational Diagnosis, Development, and Change </a:t>
            </a:r>
            <a:r>
              <a:rPr lang="en-US" sz="1000" dirty="0" smtClean="0"/>
              <a:t>by Joan </a:t>
            </a:r>
            <a:r>
              <a:rPr lang="en-US" sz="1000" dirty="0" err="1" smtClean="0"/>
              <a:t>Gallos</a:t>
            </a:r>
            <a:endParaRPr lang="en-US" sz="1000" dirty="0" smtClean="0"/>
          </a:p>
          <a:p>
            <a:r>
              <a:rPr lang="en-US" sz="1000" dirty="0" smtClean="0"/>
              <a:t>From J. V. </a:t>
            </a:r>
            <a:r>
              <a:rPr lang="en-US" sz="1000" dirty="0" err="1" smtClean="0"/>
              <a:t>Gallos</a:t>
            </a:r>
            <a:r>
              <a:rPr lang="en-US" sz="1000" dirty="0" smtClean="0"/>
              <a:t> (ed.). </a:t>
            </a:r>
            <a:r>
              <a:rPr lang="en-US" sz="1000" i="1" dirty="0" smtClean="0"/>
              <a:t>Organizational Development: A </a:t>
            </a:r>
            <a:r>
              <a:rPr lang="en-US" sz="1000" i="1" dirty="0" err="1" smtClean="0"/>
              <a:t>Jossey</a:t>
            </a:r>
            <a:r>
              <a:rPr lang="en-US" sz="1000" i="1" dirty="0" smtClean="0"/>
              <a:t>-Bass Reader</a:t>
            </a:r>
            <a:r>
              <a:rPr lang="en-US" sz="1000" dirty="0" smtClean="0"/>
              <a:t>. San Francisco: </a:t>
            </a:r>
            <a:r>
              <a:rPr lang="en-US" sz="1000" dirty="0" err="1" smtClean="0"/>
              <a:t>Jossey</a:t>
            </a:r>
            <a:r>
              <a:rPr lang="en-US" sz="1000" dirty="0" smtClean="0"/>
              <a:t>-Bass, 2006.</a:t>
            </a:r>
            <a:endParaRPr lang="en-US" sz="1000" dirty="0"/>
          </a:p>
        </p:txBody>
      </p:sp>
    </p:spTree>
    <p:extLst>
      <p:ext uri="{BB962C8B-B14F-4D97-AF65-F5344CB8AC3E}">
        <p14:creationId xmlns:p14="http://schemas.microsoft.com/office/powerpoint/2010/main" val="4145453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1143000"/>
            <a:ext cx="6477000" cy="3785652"/>
          </a:xfrm>
          <a:prstGeom prst="rect">
            <a:avLst/>
          </a:prstGeom>
          <a:noFill/>
        </p:spPr>
        <p:txBody>
          <a:bodyPr wrap="square" rtlCol="0">
            <a:spAutoFit/>
          </a:bodyPr>
          <a:lstStyle/>
          <a:p>
            <a:pPr algn="ctr"/>
            <a:r>
              <a:rPr lang="en-US" sz="8000" b="1" dirty="0" smtClean="0">
                <a:solidFill>
                  <a:schemeClr val="accent1">
                    <a:lumMod val="20000"/>
                    <a:lumOff val="80000"/>
                  </a:schemeClr>
                </a:solidFill>
                <a:effectLst>
                  <a:outerShdw blurRad="38100" dist="38100" dir="2700000" algn="tl">
                    <a:srgbClr val="000000">
                      <a:alpha val="43137"/>
                    </a:srgbClr>
                  </a:outerShdw>
                </a:effectLst>
              </a:rPr>
              <a:t>What is your leadership orientation?</a:t>
            </a:r>
            <a:endParaRPr lang="en-US" sz="8000" b="1" dirty="0">
              <a:solidFill>
                <a:schemeClr val="accent1">
                  <a:lumMod val="20000"/>
                  <a:lumOff val="8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901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1_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5980</TotalTime>
  <Words>1978</Words>
  <Application>Microsoft Office PowerPoint</Application>
  <PresentationFormat>On-screen Show (4:3)</PresentationFormat>
  <Paragraphs>292</Paragraphs>
  <Slides>16</Slides>
  <Notes>16</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Thatch</vt:lpstr>
      <vt:lpstr>1_Thatch</vt:lpstr>
      <vt:lpstr>Leadership Styles: Why choose?   Tailoring your leadership style to a custom fit for you and your organization  </vt:lpstr>
      <vt:lpstr>Discussion Agenda:</vt:lpstr>
      <vt:lpstr>Leadership a la carte: </vt:lpstr>
      <vt:lpstr>Four Frame Approach</vt:lpstr>
      <vt:lpstr>Structural</vt:lpstr>
      <vt:lpstr>Human Resources</vt:lpstr>
      <vt:lpstr>Political</vt:lpstr>
      <vt:lpstr>Symbolic</vt:lpstr>
      <vt:lpstr>PowerPoint Presentation</vt:lpstr>
      <vt:lpstr>Anatomy of Primal Leadership </vt:lpstr>
      <vt:lpstr>Repertoire of Primal Leadership</vt:lpstr>
      <vt:lpstr>Resonance finding what works </vt:lpstr>
      <vt:lpstr>Other frameworks to consider</vt:lpstr>
      <vt:lpstr>Becoming a leader:  Self Discovery &amp; Creating Change  </vt:lpstr>
      <vt:lpstr>Library Leadership  </vt:lpstr>
      <vt:lpstr>Works Cited &amp; Resources</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Abashian, Nancy</dc:creator>
  <cp:lastModifiedBy>Dixon, Jill</cp:lastModifiedBy>
  <cp:revision>92</cp:revision>
  <cp:lastPrinted>2015-05-19T00:00:38Z</cp:lastPrinted>
  <dcterms:created xsi:type="dcterms:W3CDTF">2015-04-27T15:08:49Z</dcterms:created>
  <dcterms:modified xsi:type="dcterms:W3CDTF">2015-05-19T00:02:46Z</dcterms:modified>
</cp:coreProperties>
</file>